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sldIdLst>
    <p:sldId id="256" r:id="rId5"/>
    <p:sldId id="264" r:id="rId6"/>
    <p:sldId id="265" r:id="rId7"/>
    <p:sldId id="266" r:id="rId8"/>
    <p:sldId id="26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han" initials="R" lastIdx="1" clrIdx="0">
    <p:extLst>
      <p:ext uri="{19B8F6BF-5375-455C-9EA6-DF929625EA0E}">
        <p15:presenceInfo xmlns:p15="http://schemas.microsoft.com/office/powerpoint/2012/main" userId="S::Rohan_Arul@sd33.bc.ca::368aa7cc-3a5f-450e-9dc4-c7deba13deb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B833"/>
    <a:srgbClr val="F5A706"/>
    <a:srgbClr val="E77204"/>
    <a:srgbClr val="E43C2F"/>
    <a:srgbClr val="FDF9ED"/>
    <a:srgbClr val="FEF8EC"/>
    <a:srgbClr val="FEF5E2"/>
    <a:srgbClr val="FFF2E7"/>
    <a:srgbClr val="FDFAED"/>
    <a:srgbClr val="FEFCF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7273" autoAdjust="0"/>
    <p:restoredTop sz="94660"/>
  </p:normalViewPr>
  <p:slideViewPr>
    <p:cSldViewPr snapToGrid="0">
      <p:cViewPr varScale="1">
        <p:scale>
          <a:sx n="103" d="100"/>
          <a:sy n="103" d="100"/>
        </p:scale>
        <p:origin x="114"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1C85A2-5146-AC49-987F-F9D4CB2B4F71}" type="datetimeFigureOut">
              <a:rPr lang="en-US" smtClean="0"/>
              <a:t>9/13/2022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B8CC2E-5539-364D-8D77-E299B6436DFF}" type="slidenum">
              <a:rPr lang="en-US" smtClean="0"/>
              <a:t>‹#›</a:t>
            </a:fld>
            <a:endParaRPr lang="en-US"/>
          </a:p>
        </p:txBody>
      </p:sp>
    </p:spTree>
    <p:extLst>
      <p:ext uri="{BB962C8B-B14F-4D97-AF65-F5344CB8AC3E}">
        <p14:creationId xmlns:p14="http://schemas.microsoft.com/office/powerpoint/2010/main" val="932645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Vertical Integration of </a:t>
            </a:r>
            <a:r>
              <a:rPr lang="en-US" dirty="0" err="1"/>
              <a:t>cirriculum</a:t>
            </a:r>
            <a:r>
              <a:rPr lang="en-US" dirty="0"/>
              <a:t> and who does what- getting together to create a "roadmap" of </a:t>
            </a:r>
            <a:r>
              <a:rPr lang="en-US" dirty="0" err="1"/>
              <a:t>competiencies</a:t>
            </a:r>
            <a:r>
              <a:rPr lang="en-US" dirty="0"/>
              <a:t> covered</a:t>
            </a:r>
          </a:p>
          <a:p>
            <a:endParaRPr lang="en-US" dirty="0"/>
          </a:p>
          <a:p>
            <a:r>
              <a:rPr lang="en-US" dirty="0"/>
              <a:t>Department meetings </a:t>
            </a:r>
          </a:p>
          <a:p>
            <a:endParaRPr lang="en-US" dirty="0"/>
          </a:p>
          <a:p>
            <a:r>
              <a:rPr lang="en-US" dirty="0"/>
              <a:t>Paradigm and transition notes about all of our students being done fully </a:t>
            </a:r>
          </a:p>
          <a:p>
            <a:endParaRPr lang="en-US" dirty="0"/>
          </a:p>
          <a:p>
            <a:r>
              <a:rPr lang="en-US" dirty="0"/>
              <a:t>Literacy and Numeracy- district measures- worked with grade levels in each grades what did each assessment show us - what data is and how it is used- using the data as a group to see what people are doing well and using it in our classrooms</a:t>
            </a:r>
          </a:p>
          <a:p>
            <a:endParaRPr lang="en-US" dirty="0"/>
          </a:p>
          <a:p>
            <a:r>
              <a:rPr lang="en-US" dirty="0"/>
              <a:t>Students who do not have case managers- using the MDI survey how students are doing socially and emotionally in the survey- over 50% are getting less than 5 hours of sleep- many do not feel like they have an adult connection at school</a:t>
            </a:r>
          </a:p>
          <a:p>
            <a:r>
              <a:rPr lang="en-US" dirty="0"/>
              <a:t>Using wellness surveys throughout the year with students </a:t>
            </a:r>
          </a:p>
          <a:p>
            <a:endParaRPr lang="en-US" dirty="0"/>
          </a:p>
          <a:p>
            <a:r>
              <a:rPr lang="en-US" dirty="0"/>
              <a:t>Circle check ins and temperature checks for students at the start of class and is something that lends itself well to middle school class structures </a:t>
            </a:r>
          </a:p>
          <a:p>
            <a:endParaRPr lang="en-US" dirty="0"/>
          </a:p>
          <a:p>
            <a:r>
              <a:rPr lang="en-US" dirty="0"/>
              <a:t>Mentorship program- students check in with </a:t>
            </a:r>
            <a:r>
              <a:rPr lang="en-US" dirty="0" err="1"/>
              <a:t>eachother</a:t>
            </a:r>
            <a:r>
              <a:rPr lang="en-US" dirty="0"/>
              <a:t> throughout the year - </a:t>
            </a:r>
            <a:r>
              <a:rPr lang="en-US" dirty="0" err="1"/>
              <a:t>checkinIg</a:t>
            </a:r>
            <a:r>
              <a:rPr lang="en-US" dirty="0"/>
              <a:t> service hours or office </a:t>
            </a:r>
            <a:r>
              <a:rPr lang="en-US" dirty="0" err="1"/>
              <a:t>refferals</a:t>
            </a:r>
            <a:r>
              <a:rPr lang="en-US" dirty="0"/>
              <a:t> to see who is using that time at the school and may benefit from an adult connection </a:t>
            </a:r>
          </a:p>
          <a:p>
            <a:endParaRPr lang="en-US" dirty="0"/>
          </a:p>
          <a:p>
            <a:r>
              <a:rPr lang="en-US" dirty="0"/>
              <a:t>Targeting basic skills needs- lack of grit in our students and lack the ability to do work well and dig in- how do we build up grit and work on something until it is well done. </a:t>
            </a:r>
          </a:p>
          <a:p>
            <a:endParaRPr lang="en-US" dirty="0"/>
          </a:p>
          <a:p>
            <a:r>
              <a:rPr lang="en-US" dirty="0"/>
              <a:t>Integrating literacy and numeracy in tech</a:t>
            </a:r>
          </a:p>
          <a:p>
            <a:r>
              <a:rPr lang="en-US" dirty="0"/>
              <a:t>Social and emotional is harder to measure - how do these students move through high school from us to them and using a post class survey that would find how kids have attached to the teachers </a:t>
            </a:r>
          </a:p>
          <a:p>
            <a:endParaRPr lang="en-US" dirty="0"/>
          </a:p>
          <a:p>
            <a:r>
              <a:rPr lang="en-US" dirty="0"/>
              <a:t>Are we working through the </a:t>
            </a:r>
            <a:r>
              <a:rPr lang="en-US" dirty="0" err="1"/>
              <a:t>cirriculum</a:t>
            </a:r>
            <a:r>
              <a:rPr lang="en-US" dirty="0"/>
              <a:t>? Working through the growth mindset model and changing assessment has changed </a:t>
            </a:r>
          </a:p>
          <a:p>
            <a:endParaRPr lang="en-US" dirty="0"/>
          </a:p>
          <a:p>
            <a:r>
              <a:rPr lang="en-US" dirty="0"/>
              <a:t>How we assess mental health and mental well being- how do we assess them? We can' send all of them to the office, what do we do and how do we teach while trying to work on the mental health of kids in the classroom. How do we address the mental health tools and lack there of ...because it is very difficult to get to the </a:t>
            </a:r>
            <a:r>
              <a:rPr lang="en-US" dirty="0" err="1"/>
              <a:t>cirriculum</a:t>
            </a:r>
            <a:r>
              <a:rPr lang="en-US" dirty="0"/>
              <a:t> when that is what we are dealing with </a:t>
            </a:r>
          </a:p>
          <a:p>
            <a:endParaRPr lang="en-US" dirty="0"/>
          </a:p>
          <a:p>
            <a:r>
              <a:rPr lang="en-US" dirty="0"/>
              <a:t>Having a mental health day that we could work with students and learn skills</a:t>
            </a:r>
          </a:p>
          <a:p>
            <a:r>
              <a:rPr lang="en-US" dirty="0"/>
              <a:t>Having an afternoon where Grade 8's </a:t>
            </a:r>
            <a:r>
              <a:rPr lang="en-US" dirty="0" err="1"/>
              <a:t>etc</a:t>
            </a:r>
            <a:r>
              <a:rPr lang="en-US" dirty="0"/>
              <a:t> work on a common </a:t>
            </a:r>
            <a:r>
              <a:rPr lang="en-US" dirty="0" err="1"/>
              <a:t>subkect</a:t>
            </a:r>
            <a:r>
              <a:rPr lang="en-US" dirty="0"/>
              <a:t> or theme </a:t>
            </a:r>
          </a:p>
          <a:p>
            <a:r>
              <a:rPr lang="en-US" dirty="0"/>
              <a:t>Social and Emotional wellness is the </a:t>
            </a:r>
            <a:r>
              <a:rPr lang="en-US" dirty="0" err="1"/>
              <a:t>bigegst</a:t>
            </a:r>
            <a:r>
              <a:rPr lang="en-US" dirty="0"/>
              <a:t> theme that we need to address as a staff with our kids </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47B8CC2E-5539-364D-8D77-E299B6436DFF}" type="slidenum">
              <a:rPr lang="en-US" smtClean="0"/>
              <a:t>2</a:t>
            </a:fld>
            <a:endParaRPr lang="en-US"/>
          </a:p>
        </p:txBody>
      </p:sp>
    </p:spTree>
    <p:extLst>
      <p:ext uri="{BB962C8B-B14F-4D97-AF65-F5344CB8AC3E}">
        <p14:creationId xmlns:p14="http://schemas.microsoft.com/office/powerpoint/2010/main" val="2588085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8DA6D-CC55-4EB2-ABB3-6D984A81A71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69B6A37-F235-45A3-8670-97066F300A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114BEC7-30F1-4A69-A26C-F4C6637C5972}"/>
              </a:ext>
            </a:extLst>
          </p:cNvPr>
          <p:cNvSpPr>
            <a:spLocks noGrp="1"/>
          </p:cNvSpPr>
          <p:nvPr>
            <p:ph type="dt" sz="half" idx="10"/>
          </p:nvPr>
        </p:nvSpPr>
        <p:spPr/>
        <p:txBody>
          <a:bodyPr/>
          <a:lstStyle/>
          <a:p>
            <a:fld id="{54DED5A8-5C4E-4DA0-8518-96E3CE629E3C}" type="datetimeFigureOut">
              <a:rPr lang="en-US" smtClean="0"/>
              <a:t>9/13/2022</a:t>
            </a:fld>
            <a:endParaRPr lang="en-US"/>
          </a:p>
        </p:txBody>
      </p:sp>
      <p:sp>
        <p:nvSpPr>
          <p:cNvPr id="5" name="Footer Placeholder 4">
            <a:extLst>
              <a:ext uri="{FF2B5EF4-FFF2-40B4-BE49-F238E27FC236}">
                <a16:creationId xmlns:a16="http://schemas.microsoft.com/office/drawing/2014/main" id="{5DC4A0F7-347A-4EB5-AB30-A9E12F3FE0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38F288-8277-4CAF-B8A7-CFFEDDE155E6}"/>
              </a:ext>
            </a:extLst>
          </p:cNvPr>
          <p:cNvSpPr>
            <a:spLocks noGrp="1"/>
          </p:cNvSpPr>
          <p:nvPr>
            <p:ph type="sldNum" sz="quarter" idx="12"/>
          </p:nvPr>
        </p:nvSpPr>
        <p:spPr/>
        <p:txBody>
          <a:bodyPr/>
          <a:lstStyle/>
          <a:p>
            <a:fld id="{0AA4F420-37A5-4CB0-AE1B-FF6DF4CEDEA2}" type="slidenum">
              <a:rPr lang="en-US" smtClean="0"/>
              <a:t>‹#›</a:t>
            </a:fld>
            <a:endParaRPr lang="en-US"/>
          </a:p>
        </p:txBody>
      </p:sp>
    </p:spTree>
    <p:extLst>
      <p:ext uri="{BB962C8B-B14F-4D97-AF65-F5344CB8AC3E}">
        <p14:creationId xmlns:p14="http://schemas.microsoft.com/office/powerpoint/2010/main" val="1844466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25FCF-8104-45C9-B7F3-016057DC3BE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E7E8430-E9F9-4AB9-A283-83348D7D88B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1894AC-E946-4621-80EA-B745788D0DF5}"/>
              </a:ext>
            </a:extLst>
          </p:cNvPr>
          <p:cNvSpPr>
            <a:spLocks noGrp="1"/>
          </p:cNvSpPr>
          <p:nvPr>
            <p:ph type="dt" sz="half" idx="10"/>
          </p:nvPr>
        </p:nvSpPr>
        <p:spPr/>
        <p:txBody>
          <a:bodyPr/>
          <a:lstStyle/>
          <a:p>
            <a:fld id="{54DED5A8-5C4E-4DA0-8518-96E3CE629E3C}" type="datetimeFigureOut">
              <a:rPr lang="en-US" smtClean="0"/>
              <a:t>9/13/2022</a:t>
            </a:fld>
            <a:endParaRPr lang="en-US"/>
          </a:p>
        </p:txBody>
      </p:sp>
      <p:sp>
        <p:nvSpPr>
          <p:cNvPr id="5" name="Footer Placeholder 4">
            <a:extLst>
              <a:ext uri="{FF2B5EF4-FFF2-40B4-BE49-F238E27FC236}">
                <a16:creationId xmlns:a16="http://schemas.microsoft.com/office/drawing/2014/main" id="{D7495E0E-314C-4559-9076-48FAB7A6D2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B11C97-A55C-4543-B50A-5AE71822AAEF}"/>
              </a:ext>
            </a:extLst>
          </p:cNvPr>
          <p:cNvSpPr>
            <a:spLocks noGrp="1"/>
          </p:cNvSpPr>
          <p:nvPr>
            <p:ph type="sldNum" sz="quarter" idx="12"/>
          </p:nvPr>
        </p:nvSpPr>
        <p:spPr/>
        <p:txBody>
          <a:bodyPr/>
          <a:lstStyle/>
          <a:p>
            <a:fld id="{0AA4F420-37A5-4CB0-AE1B-FF6DF4CEDEA2}" type="slidenum">
              <a:rPr lang="en-US" smtClean="0"/>
              <a:t>‹#›</a:t>
            </a:fld>
            <a:endParaRPr lang="en-US"/>
          </a:p>
        </p:txBody>
      </p:sp>
    </p:spTree>
    <p:extLst>
      <p:ext uri="{BB962C8B-B14F-4D97-AF65-F5344CB8AC3E}">
        <p14:creationId xmlns:p14="http://schemas.microsoft.com/office/powerpoint/2010/main" val="2776479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1A23B5-BABA-4BFC-B3CF-3D0FC4C269A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5BD01EB-B29D-4723-AB65-45E96422BA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34DBE3-E192-4AD3-9020-633F27F58DA6}"/>
              </a:ext>
            </a:extLst>
          </p:cNvPr>
          <p:cNvSpPr>
            <a:spLocks noGrp="1"/>
          </p:cNvSpPr>
          <p:nvPr>
            <p:ph type="dt" sz="half" idx="10"/>
          </p:nvPr>
        </p:nvSpPr>
        <p:spPr/>
        <p:txBody>
          <a:bodyPr/>
          <a:lstStyle/>
          <a:p>
            <a:fld id="{54DED5A8-5C4E-4DA0-8518-96E3CE629E3C}" type="datetimeFigureOut">
              <a:rPr lang="en-US" smtClean="0"/>
              <a:t>9/13/2022</a:t>
            </a:fld>
            <a:endParaRPr lang="en-US"/>
          </a:p>
        </p:txBody>
      </p:sp>
      <p:sp>
        <p:nvSpPr>
          <p:cNvPr id="5" name="Footer Placeholder 4">
            <a:extLst>
              <a:ext uri="{FF2B5EF4-FFF2-40B4-BE49-F238E27FC236}">
                <a16:creationId xmlns:a16="http://schemas.microsoft.com/office/drawing/2014/main" id="{E66CD5EF-87CF-48D8-A550-3795ADFC06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51B122-CA60-4F4A-A946-B2BAE15BE1FB}"/>
              </a:ext>
            </a:extLst>
          </p:cNvPr>
          <p:cNvSpPr>
            <a:spLocks noGrp="1"/>
          </p:cNvSpPr>
          <p:nvPr>
            <p:ph type="sldNum" sz="quarter" idx="12"/>
          </p:nvPr>
        </p:nvSpPr>
        <p:spPr/>
        <p:txBody>
          <a:bodyPr/>
          <a:lstStyle/>
          <a:p>
            <a:fld id="{0AA4F420-37A5-4CB0-AE1B-FF6DF4CEDEA2}" type="slidenum">
              <a:rPr lang="en-US" smtClean="0"/>
              <a:t>‹#›</a:t>
            </a:fld>
            <a:endParaRPr lang="en-US"/>
          </a:p>
        </p:txBody>
      </p:sp>
    </p:spTree>
    <p:extLst>
      <p:ext uri="{BB962C8B-B14F-4D97-AF65-F5344CB8AC3E}">
        <p14:creationId xmlns:p14="http://schemas.microsoft.com/office/powerpoint/2010/main" val="907596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FD159-C15E-4951-8141-FAAB1E95FF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7FF81E-CAC1-4F9B-8108-504CABF577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B51D60-5E8F-4F3D-B0CF-4A3E275717F0}"/>
              </a:ext>
            </a:extLst>
          </p:cNvPr>
          <p:cNvSpPr>
            <a:spLocks noGrp="1"/>
          </p:cNvSpPr>
          <p:nvPr>
            <p:ph type="dt" sz="half" idx="10"/>
          </p:nvPr>
        </p:nvSpPr>
        <p:spPr/>
        <p:txBody>
          <a:bodyPr/>
          <a:lstStyle/>
          <a:p>
            <a:fld id="{54DED5A8-5C4E-4DA0-8518-96E3CE629E3C}" type="datetimeFigureOut">
              <a:rPr lang="en-US" smtClean="0"/>
              <a:t>9/13/2022</a:t>
            </a:fld>
            <a:endParaRPr lang="en-US"/>
          </a:p>
        </p:txBody>
      </p:sp>
      <p:sp>
        <p:nvSpPr>
          <p:cNvPr id="5" name="Footer Placeholder 4">
            <a:extLst>
              <a:ext uri="{FF2B5EF4-FFF2-40B4-BE49-F238E27FC236}">
                <a16:creationId xmlns:a16="http://schemas.microsoft.com/office/drawing/2014/main" id="{CF801675-D2A7-4C14-A4AE-AC611C304A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C1DCC6-1C9E-45B4-98B6-C36CE666E12F}"/>
              </a:ext>
            </a:extLst>
          </p:cNvPr>
          <p:cNvSpPr>
            <a:spLocks noGrp="1"/>
          </p:cNvSpPr>
          <p:nvPr>
            <p:ph type="sldNum" sz="quarter" idx="12"/>
          </p:nvPr>
        </p:nvSpPr>
        <p:spPr/>
        <p:txBody>
          <a:bodyPr/>
          <a:lstStyle/>
          <a:p>
            <a:fld id="{0AA4F420-37A5-4CB0-AE1B-FF6DF4CEDEA2}" type="slidenum">
              <a:rPr lang="en-US" smtClean="0"/>
              <a:t>‹#›</a:t>
            </a:fld>
            <a:endParaRPr lang="en-US"/>
          </a:p>
        </p:txBody>
      </p:sp>
    </p:spTree>
    <p:extLst>
      <p:ext uri="{BB962C8B-B14F-4D97-AF65-F5344CB8AC3E}">
        <p14:creationId xmlns:p14="http://schemas.microsoft.com/office/powerpoint/2010/main" val="3866698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F4ECE-5BA7-4404-AEF6-F1C8F5231B8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BA99C6C-607E-4966-B3F7-732AED5025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3AAEC5D-1808-47A6-9D9D-BEB96C9C18F2}"/>
              </a:ext>
            </a:extLst>
          </p:cNvPr>
          <p:cNvSpPr>
            <a:spLocks noGrp="1"/>
          </p:cNvSpPr>
          <p:nvPr>
            <p:ph type="dt" sz="half" idx="10"/>
          </p:nvPr>
        </p:nvSpPr>
        <p:spPr/>
        <p:txBody>
          <a:bodyPr/>
          <a:lstStyle/>
          <a:p>
            <a:fld id="{54DED5A8-5C4E-4DA0-8518-96E3CE629E3C}" type="datetimeFigureOut">
              <a:rPr lang="en-US" smtClean="0"/>
              <a:t>9/13/2022</a:t>
            </a:fld>
            <a:endParaRPr lang="en-US"/>
          </a:p>
        </p:txBody>
      </p:sp>
      <p:sp>
        <p:nvSpPr>
          <p:cNvPr id="5" name="Footer Placeholder 4">
            <a:extLst>
              <a:ext uri="{FF2B5EF4-FFF2-40B4-BE49-F238E27FC236}">
                <a16:creationId xmlns:a16="http://schemas.microsoft.com/office/drawing/2014/main" id="{EC92E6C0-A340-4C01-9CF5-A1F6943CDA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9502E9-5530-4D79-94A9-29C1FC3274D2}"/>
              </a:ext>
            </a:extLst>
          </p:cNvPr>
          <p:cNvSpPr>
            <a:spLocks noGrp="1"/>
          </p:cNvSpPr>
          <p:nvPr>
            <p:ph type="sldNum" sz="quarter" idx="12"/>
          </p:nvPr>
        </p:nvSpPr>
        <p:spPr/>
        <p:txBody>
          <a:bodyPr/>
          <a:lstStyle/>
          <a:p>
            <a:fld id="{0AA4F420-37A5-4CB0-AE1B-FF6DF4CEDEA2}" type="slidenum">
              <a:rPr lang="en-US" smtClean="0"/>
              <a:t>‹#›</a:t>
            </a:fld>
            <a:endParaRPr lang="en-US"/>
          </a:p>
        </p:txBody>
      </p:sp>
    </p:spTree>
    <p:extLst>
      <p:ext uri="{BB962C8B-B14F-4D97-AF65-F5344CB8AC3E}">
        <p14:creationId xmlns:p14="http://schemas.microsoft.com/office/powerpoint/2010/main" val="684303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C51BC-390F-4D31-9EFE-7EEB6115C5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07C5C8-C638-427D-97E5-15297909365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8AEC31-2555-403C-B0EC-F8E2B438867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9540F7B-29BF-47D1-BC6F-AD4A92AFD671}"/>
              </a:ext>
            </a:extLst>
          </p:cNvPr>
          <p:cNvSpPr>
            <a:spLocks noGrp="1"/>
          </p:cNvSpPr>
          <p:nvPr>
            <p:ph type="dt" sz="half" idx="10"/>
          </p:nvPr>
        </p:nvSpPr>
        <p:spPr/>
        <p:txBody>
          <a:bodyPr/>
          <a:lstStyle/>
          <a:p>
            <a:fld id="{54DED5A8-5C4E-4DA0-8518-96E3CE629E3C}" type="datetimeFigureOut">
              <a:rPr lang="en-US" smtClean="0"/>
              <a:t>9/13/2022</a:t>
            </a:fld>
            <a:endParaRPr lang="en-US"/>
          </a:p>
        </p:txBody>
      </p:sp>
      <p:sp>
        <p:nvSpPr>
          <p:cNvPr id="6" name="Footer Placeholder 5">
            <a:extLst>
              <a:ext uri="{FF2B5EF4-FFF2-40B4-BE49-F238E27FC236}">
                <a16:creationId xmlns:a16="http://schemas.microsoft.com/office/drawing/2014/main" id="{F90D90B4-B2B7-4A03-A4BE-AE1DDDD649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8269BB-282C-4CFB-B503-1AAFF2E9B668}"/>
              </a:ext>
            </a:extLst>
          </p:cNvPr>
          <p:cNvSpPr>
            <a:spLocks noGrp="1"/>
          </p:cNvSpPr>
          <p:nvPr>
            <p:ph type="sldNum" sz="quarter" idx="12"/>
          </p:nvPr>
        </p:nvSpPr>
        <p:spPr/>
        <p:txBody>
          <a:bodyPr/>
          <a:lstStyle/>
          <a:p>
            <a:fld id="{0AA4F420-37A5-4CB0-AE1B-FF6DF4CEDEA2}" type="slidenum">
              <a:rPr lang="en-US" smtClean="0"/>
              <a:t>‹#›</a:t>
            </a:fld>
            <a:endParaRPr lang="en-US"/>
          </a:p>
        </p:txBody>
      </p:sp>
    </p:spTree>
    <p:extLst>
      <p:ext uri="{BB962C8B-B14F-4D97-AF65-F5344CB8AC3E}">
        <p14:creationId xmlns:p14="http://schemas.microsoft.com/office/powerpoint/2010/main" val="458538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EC1CB-4795-4CE9-89E6-CEC13C2C156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CBC9DB8-74A2-449C-8FEA-79BD3CC51B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1E5112E-A0F8-4910-9307-645F5E1AAB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F2B5728-316C-4E5D-A493-3DE8E7A439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A6D1F0D-15A3-480A-835F-928E2ABEAF1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071B3F7-E9AD-45B0-BC51-1D749D8AEBAA}"/>
              </a:ext>
            </a:extLst>
          </p:cNvPr>
          <p:cNvSpPr>
            <a:spLocks noGrp="1"/>
          </p:cNvSpPr>
          <p:nvPr>
            <p:ph type="dt" sz="half" idx="10"/>
          </p:nvPr>
        </p:nvSpPr>
        <p:spPr/>
        <p:txBody>
          <a:bodyPr/>
          <a:lstStyle/>
          <a:p>
            <a:fld id="{54DED5A8-5C4E-4DA0-8518-96E3CE629E3C}" type="datetimeFigureOut">
              <a:rPr lang="en-US" smtClean="0"/>
              <a:t>9/13/2022</a:t>
            </a:fld>
            <a:endParaRPr lang="en-US"/>
          </a:p>
        </p:txBody>
      </p:sp>
      <p:sp>
        <p:nvSpPr>
          <p:cNvPr id="8" name="Footer Placeholder 7">
            <a:extLst>
              <a:ext uri="{FF2B5EF4-FFF2-40B4-BE49-F238E27FC236}">
                <a16:creationId xmlns:a16="http://schemas.microsoft.com/office/drawing/2014/main" id="{60DCFAA0-5198-4658-8AE3-25FF2707016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BC7047-A97B-48D9-AEAC-6BFC29B46E28}"/>
              </a:ext>
            </a:extLst>
          </p:cNvPr>
          <p:cNvSpPr>
            <a:spLocks noGrp="1"/>
          </p:cNvSpPr>
          <p:nvPr>
            <p:ph type="sldNum" sz="quarter" idx="12"/>
          </p:nvPr>
        </p:nvSpPr>
        <p:spPr/>
        <p:txBody>
          <a:bodyPr/>
          <a:lstStyle/>
          <a:p>
            <a:fld id="{0AA4F420-37A5-4CB0-AE1B-FF6DF4CEDEA2}" type="slidenum">
              <a:rPr lang="en-US" smtClean="0"/>
              <a:t>‹#›</a:t>
            </a:fld>
            <a:endParaRPr lang="en-US"/>
          </a:p>
        </p:txBody>
      </p:sp>
    </p:spTree>
    <p:extLst>
      <p:ext uri="{BB962C8B-B14F-4D97-AF65-F5344CB8AC3E}">
        <p14:creationId xmlns:p14="http://schemas.microsoft.com/office/powerpoint/2010/main" val="4166968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E0880-46E3-4B9B-BFF6-528B8A017AE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3D4050-79D8-4115-B44A-DD780215B266}"/>
              </a:ext>
            </a:extLst>
          </p:cNvPr>
          <p:cNvSpPr>
            <a:spLocks noGrp="1"/>
          </p:cNvSpPr>
          <p:nvPr>
            <p:ph type="dt" sz="half" idx="10"/>
          </p:nvPr>
        </p:nvSpPr>
        <p:spPr/>
        <p:txBody>
          <a:bodyPr/>
          <a:lstStyle/>
          <a:p>
            <a:fld id="{54DED5A8-5C4E-4DA0-8518-96E3CE629E3C}" type="datetimeFigureOut">
              <a:rPr lang="en-US" smtClean="0"/>
              <a:t>9/13/2022</a:t>
            </a:fld>
            <a:endParaRPr lang="en-US"/>
          </a:p>
        </p:txBody>
      </p:sp>
      <p:sp>
        <p:nvSpPr>
          <p:cNvPr id="4" name="Footer Placeholder 3">
            <a:extLst>
              <a:ext uri="{FF2B5EF4-FFF2-40B4-BE49-F238E27FC236}">
                <a16:creationId xmlns:a16="http://schemas.microsoft.com/office/drawing/2014/main" id="{D8B7A38F-9F94-4760-9332-0F3C81BD090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95A5E8D-0C2E-49A7-8B44-B1F21C08BBD9}"/>
              </a:ext>
            </a:extLst>
          </p:cNvPr>
          <p:cNvSpPr>
            <a:spLocks noGrp="1"/>
          </p:cNvSpPr>
          <p:nvPr>
            <p:ph type="sldNum" sz="quarter" idx="12"/>
          </p:nvPr>
        </p:nvSpPr>
        <p:spPr/>
        <p:txBody>
          <a:bodyPr/>
          <a:lstStyle/>
          <a:p>
            <a:fld id="{0AA4F420-37A5-4CB0-AE1B-FF6DF4CEDEA2}" type="slidenum">
              <a:rPr lang="en-US" smtClean="0"/>
              <a:t>‹#›</a:t>
            </a:fld>
            <a:endParaRPr lang="en-US"/>
          </a:p>
        </p:txBody>
      </p:sp>
    </p:spTree>
    <p:extLst>
      <p:ext uri="{BB962C8B-B14F-4D97-AF65-F5344CB8AC3E}">
        <p14:creationId xmlns:p14="http://schemas.microsoft.com/office/powerpoint/2010/main" val="1929321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CE041E2-927C-4995-B986-AF895BAEFDDC}"/>
              </a:ext>
            </a:extLst>
          </p:cNvPr>
          <p:cNvSpPr txBox="1">
            <a:spLocks noChangeAspect="1"/>
          </p:cNvSpPr>
          <p:nvPr userDrawn="1"/>
        </p:nvSpPr>
        <p:spPr>
          <a:xfrm rot="16200000">
            <a:off x="-596490" y="2802918"/>
            <a:ext cx="2043027" cy="707886"/>
          </a:xfrm>
          <a:prstGeom prst="rect">
            <a:avLst/>
          </a:prstGeom>
          <a:noFill/>
        </p:spPr>
        <p:txBody>
          <a:bodyPr wrap="square" rtlCol="0">
            <a:spAutoFit/>
          </a:bodyPr>
          <a:lstStyle/>
          <a:p>
            <a:r>
              <a:rPr lang="en-US" sz="4000" b="1" dirty="0">
                <a:solidFill>
                  <a:schemeClr val="accent1"/>
                </a:solidFill>
              </a:rPr>
              <a:t>Strategy</a:t>
            </a:r>
            <a:endParaRPr lang="en-US" sz="4000" dirty="0">
              <a:solidFill>
                <a:schemeClr val="accent1"/>
              </a:solidFill>
            </a:endParaRPr>
          </a:p>
        </p:txBody>
      </p:sp>
      <p:pic>
        <p:nvPicPr>
          <p:cNvPr id="6" name="Picture 5" descr="A picture containing text, clipart&#10;&#10;Description automatically generated">
            <a:extLst>
              <a:ext uri="{FF2B5EF4-FFF2-40B4-BE49-F238E27FC236}">
                <a16:creationId xmlns:a16="http://schemas.microsoft.com/office/drawing/2014/main" id="{4663780E-A9CD-473E-A452-A09C588AAF33}"/>
              </a:ext>
            </a:extLst>
          </p:cNvPr>
          <p:cNvPicPr>
            <a:picLocks noChangeAspect="1"/>
          </p:cNvPicPr>
          <p:nvPr userDrawn="1"/>
        </p:nvPicPr>
        <p:blipFill>
          <a:blip r:embed="rId2">
            <a:alphaModFix amt="42000"/>
            <a:extLst>
              <a:ext uri="{28A0092B-C50C-407E-A947-70E740481C1C}">
                <a14:useLocalDpi xmlns:a14="http://schemas.microsoft.com/office/drawing/2010/main" val="0"/>
              </a:ext>
            </a:extLst>
          </a:blip>
          <a:stretch>
            <a:fillRect/>
          </a:stretch>
        </p:blipFill>
        <p:spPr>
          <a:xfrm>
            <a:off x="10926146" y="6437154"/>
            <a:ext cx="939596" cy="364860"/>
          </a:xfrm>
          <a:prstGeom prst="rect">
            <a:avLst/>
          </a:prstGeom>
        </p:spPr>
      </p:pic>
      <p:pic>
        <p:nvPicPr>
          <p:cNvPr id="8" name="Picture 7" descr="Shape, circle&#10;&#10;Description automatically generated">
            <a:extLst>
              <a:ext uri="{FF2B5EF4-FFF2-40B4-BE49-F238E27FC236}">
                <a16:creationId xmlns:a16="http://schemas.microsoft.com/office/drawing/2014/main" id="{F08E7EB1-6CCF-4ABF-A72A-E5D6237C8C6F}"/>
              </a:ext>
            </a:extLst>
          </p:cNvPr>
          <p:cNvPicPr>
            <a:picLocks noChangeAspect="1"/>
          </p:cNvPicPr>
          <p:nvPr userDrawn="1"/>
        </p:nvPicPr>
        <p:blipFill>
          <a:blip r:embed="rId3">
            <a:alphaModFix amt="65000"/>
            <a:extLst>
              <a:ext uri="{28A0092B-C50C-407E-A947-70E740481C1C}">
                <a14:useLocalDpi xmlns:a14="http://schemas.microsoft.com/office/drawing/2010/main" val="0"/>
              </a:ext>
            </a:extLst>
          </a:blip>
          <a:stretch>
            <a:fillRect/>
          </a:stretch>
        </p:blipFill>
        <p:spPr>
          <a:xfrm>
            <a:off x="3779194" y="634481"/>
            <a:ext cx="6174706" cy="6134955"/>
          </a:xfrm>
          <a:prstGeom prst="rect">
            <a:avLst/>
          </a:prstGeom>
        </p:spPr>
      </p:pic>
    </p:spTree>
    <p:extLst>
      <p:ext uri="{BB962C8B-B14F-4D97-AF65-F5344CB8AC3E}">
        <p14:creationId xmlns:p14="http://schemas.microsoft.com/office/powerpoint/2010/main" val="3285642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BE191-D561-45E5-AB13-2B5ED1434F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FCC26C6-DFB6-48EE-9C25-1B2929E26F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4D8C740-C109-4F86-9B48-A0D57941E1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7EA6F5-7495-4F56-8C04-926B4C270FFA}"/>
              </a:ext>
            </a:extLst>
          </p:cNvPr>
          <p:cNvSpPr>
            <a:spLocks noGrp="1"/>
          </p:cNvSpPr>
          <p:nvPr>
            <p:ph type="dt" sz="half" idx="10"/>
          </p:nvPr>
        </p:nvSpPr>
        <p:spPr/>
        <p:txBody>
          <a:bodyPr/>
          <a:lstStyle/>
          <a:p>
            <a:fld id="{54DED5A8-5C4E-4DA0-8518-96E3CE629E3C}" type="datetimeFigureOut">
              <a:rPr lang="en-US" smtClean="0"/>
              <a:t>9/13/2022</a:t>
            </a:fld>
            <a:endParaRPr lang="en-US"/>
          </a:p>
        </p:txBody>
      </p:sp>
      <p:sp>
        <p:nvSpPr>
          <p:cNvPr id="6" name="Footer Placeholder 5">
            <a:extLst>
              <a:ext uri="{FF2B5EF4-FFF2-40B4-BE49-F238E27FC236}">
                <a16:creationId xmlns:a16="http://schemas.microsoft.com/office/drawing/2014/main" id="{139BDE65-61C6-4A5F-B249-FBE3FBAE4C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E00FA0-DDBE-444E-ABCB-47DBF940374C}"/>
              </a:ext>
            </a:extLst>
          </p:cNvPr>
          <p:cNvSpPr>
            <a:spLocks noGrp="1"/>
          </p:cNvSpPr>
          <p:nvPr>
            <p:ph type="sldNum" sz="quarter" idx="12"/>
          </p:nvPr>
        </p:nvSpPr>
        <p:spPr/>
        <p:txBody>
          <a:bodyPr/>
          <a:lstStyle/>
          <a:p>
            <a:fld id="{0AA4F420-37A5-4CB0-AE1B-FF6DF4CEDEA2}" type="slidenum">
              <a:rPr lang="en-US" smtClean="0"/>
              <a:t>‹#›</a:t>
            </a:fld>
            <a:endParaRPr lang="en-US"/>
          </a:p>
        </p:txBody>
      </p:sp>
    </p:spTree>
    <p:extLst>
      <p:ext uri="{BB962C8B-B14F-4D97-AF65-F5344CB8AC3E}">
        <p14:creationId xmlns:p14="http://schemas.microsoft.com/office/powerpoint/2010/main" val="961426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20E58-98E7-429E-AE6C-3691C24091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1BAF784-29F3-4274-8734-0AEE762D94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E6EA7FA-7F7D-429A-B7D9-C8AF0FBBAD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5F61A8-4076-4251-AF96-1FAA88588486}"/>
              </a:ext>
            </a:extLst>
          </p:cNvPr>
          <p:cNvSpPr>
            <a:spLocks noGrp="1"/>
          </p:cNvSpPr>
          <p:nvPr>
            <p:ph type="dt" sz="half" idx="10"/>
          </p:nvPr>
        </p:nvSpPr>
        <p:spPr/>
        <p:txBody>
          <a:bodyPr/>
          <a:lstStyle/>
          <a:p>
            <a:fld id="{54DED5A8-5C4E-4DA0-8518-96E3CE629E3C}" type="datetimeFigureOut">
              <a:rPr lang="en-US" smtClean="0"/>
              <a:t>9/13/2022</a:t>
            </a:fld>
            <a:endParaRPr lang="en-US"/>
          </a:p>
        </p:txBody>
      </p:sp>
      <p:sp>
        <p:nvSpPr>
          <p:cNvPr id="6" name="Footer Placeholder 5">
            <a:extLst>
              <a:ext uri="{FF2B5EF4-FFF2-40B4-BE49-F238E27FC236}">
                <a16:creationId xmlns:a16="http://schemas.microsoft.com/office/drawing/2014/main" id="{3AD07AF7-A512-49F4-B84D-FD856A2AF8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6BDB1BA-48E9-4477-B60E-07D98AC72AF7}"/>
              </a:ext>
            </a:extLst>
          </p:cNvPr>
          <p:cNvSpPr>
            <a:spLocks noGrp="1"/>
          </p:cNvSpPr>
          <p:nvPr>
            <p:ph type="sldNum" sz="quarter" idx="12"/>
          </p:nvPr>
        </p:nvSpPr>
        <p:spPr/>
        <p:txBody>
          <a:bodyPr/>
          <a:lstStyle/>
          <a:p>
            <a:fld id="{0AA4F420-37A5-4CB0-AE1B-FF6DF4CEDEA2}" type="slidenum">
              <a:rPr lang="en-US" smtClean="0"/>
              <a:t>‹#›</a:t>
            </a:fld>
            <a:endParaRPr lang="en-US"/>
          </a:p>
        </p:txBody>
      </p:sp>
    </p:spTree>
    <p:extLst>
      <p:ext uri="{BB962C8B-B14F-4D97-AF65-F5344CB8AC3E}">
        <p14:creationId xmlns:p14="http://schemas.microsoft.com/office/powerpoint/2010/main" val="3235271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C81709-A4F7-400B-A5D8-D7DDFB2003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5C26233-7D55-4481-9BDA-134F1A12EA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551A5F-2FB8-426D-9BA1-2D6ABB8D1B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DED5A8-5C4E-4DA0-8518-96E3CE629E3C}" type="datetimeFigureOut">
              <a:rPr lang="en-US" smtClean="0"/>
              <a:t>9/13/2022</a:t>
            </a:fld>
            <a:endParaRPr lang="en-US"/>
          </a:p>
        </p:txBody>
      </p:sp>
      <p:sp>
        <p:nvSpPr>
          <p:cNvPr id="5" name="Footer Placeholder 4">
            <a:extLst>
              <a:ext uri="{FF2B5EF4-FFF2-40B4-BE49-F238E27FC236}">
                <a16:creationId xmlns:a16="http://schemas.microsoft.com/office/drawing/2014/main" id="{5C80403A-AE9D-4A38-8ECE-D69859AA53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46B6D79-10A4-4335-B199-520DED2998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A4F420-37A5-4CB0-AE1B-FF6DF4CEDEA2}" type="slidenum">
              <a:rPr lang="en-US" smtClean="0"/>
              <a:t>‹#›</a:t>
            </a:fld>
            <a:endParaRPr lang="en-US"/>
          </a:p>
        </p:txBody>
      </p:sp>
    </p:spTree>
    <p:extLst>
      <p:ext uri="{BB962C8B-B14F-4D97-AF65-F5344CB8AC3E}">
        <p14:creationId xmlns:p14="http://schemas.microsoft.com/office/powerpoint/2010/main" val="6960657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C05EADC-36A9-4FCB-A527-BB81E75F6A80}"/>
              </a:ext>
            </a:extLst>
          </p:cNvPr>
          <p:cNvSpPr/>
          <p:nvPr/>
        </p:nvSpPr>
        <p:spPr>
          <a:xfrm>
            <a:off x="0" y="0"/>
            <a:ext cx="2818701" cy="685800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709252A9-92F8-42A8-9C85-0256CD381216}"/>
              </a:ext>
            </a:extLst>
          </p:cNvPr>
          <p:cNvSpPr/>
          <p:nvPr/>
        </p:nvSpPr>
        <p:spPr>
          <a:xfrm>
            <a:off x="0" y="0"/>
            <a:ext cx="12192000" cy="109057"/>
          </a:xfrm>
          <a:prstGeom prst="rect">
            <a:avLst/>
          </a:prstGeom>
          <a:solidFill>
            <a:srgbClr val="2D5C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picture containing text, clipart&#10;&#10;Description automatically generated">
            <a:extLst>
              <a:ext uri="{FF2B5EF4-FFF2-40B4-BE49-F238E27FC236}">
                <a16:creationId xmlns:a16="http://schemas.microsoft.com/office/drawing/2014/main" id="{74F71C2A-07EE-4CF6-BBEA-9F5EC1291D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626" y="194590"/>
            <a:ext cx="1372894" cy="533117"/>
          </a:xfrm>
          <a:prstGeom prst="rect">
            <a:avLst/>
          </a:prstGeom>
        </p:spPr>
      </p:pic>
      <p:pic>
        <p:nvPicPr>
          <p:cNvPr id="13" name="Picture 12" descr="Text, letter&#10;&#10;Description automatically generated">
            <a:extLst>
              <a:ext uri="{FF2B5EF4-FFF2-40B4-BE49-F238E27FC236}">
                <a16:creationId xmlns:a16="http://schemas.microsoft.com/office/drawing/2014/main" id="{5D13067E-9ED3-417C-8775-312E94E76C8D}"/>
              </a:ext>
            </a:extLst>
          </p:cNvPr>
          <p:cNvPicPr>
            <a:picLocks noChangeAspect="1"/>
          </p:cNvPicPr>
          <p:nvPr/>
        </p:nvPicPr>
        <p:blipFill rotWithShape="1">
          <a:blip r:embed="rId3">
            <a:extLst>
              <a:ext uri="{28A0092B-C50C-407E-A947-70E740481C1C}">
                <a14:useLocalDpi xmlns:a14="http://schemas.microsoft.com/office/drawing/2010/main" val="0"/>
              </a:ext>
            </a:extLst>
          </a:blip>
          <a:srcRect t="12341" b="11340"/>
          <a:stretch/>
        </p:blipFill>
        <p:spPr>
          <a:xfrm>
            <a:off x="-6224" y="4113069"/>
            <a:ext cx="2818701" cy="2746230"/>
          </a:xfrm>
          <a:prstGeom prst="rect">
            <a:avLst/>
          </a:prstGeom>
        </p:spPr>
      </p:pic>
      <p:sp>
        <p:nvSpPr>
          <p:cNvPr id="28" name="TextBox 27">
            <a:extLst>
              <a:ext uri="{FF2B5EF4-FFF2-40B4-BE49-F238E27FC236}">
                <a16:creationId xmlns:a16="http://schemas.microsoft.com/office/drawing/2014/main" id="{89527231-E0A9-4123-97FC-65ADBFEA3408}"/>
              </a:ext>
            </a:extLst>
          </p:cNvPr>
          <p:cNvSpPr txBox="1"/>
          <p:nvPr/>
        </p:nvSpPr>
        <p:spPr>
          <a:xfrm>
            <a:off x="226503" y="1325461"/>
            <a:ext cx="2139192" cy="276999"/>
          </a:xfrm>
          <a:prstGeom prst="rect">
            <a:avLst/>
          </a:prstGeom>
          <a:noFill/>
        </p:spPr>
        <p:txBody>
          <a:bodyPr wrap="square" rtlCol="0">
            <a:spAutoFit/>
          </a:bodyPr>
          <a:lstStyle/>
          <a:p>
            <a:r>
              <a:rPr lang="en-US" sz="1200" b="1" dirty="0">
                <a:solidFill>
                  <a:srgbClr val="2D5C93"/>
                </a:solidFill>
              </a:rPr>
              <a:t>A Statement About Learning</a:t>
            </a:r>
          </a:p>
        </p:txBody>
      </p:sp>
      <p:sp>
        <p:nvSpPr>
          <p:cNvPr id="29" name="TextBox 28">
            <a:extLst>
              <a:ext uri="{FF2B5EF4-FFF2-40B4-BE49-F238E27FC236}">
                <a16:creationId xmlns:a16="http://schemas.microsoft.com/office/drawing/2014/main" id="{98BD5642-0A76-4338-9569-E60D355CE0C2}"/>
              </a:ext>
            </a:extLst>
          </p:cNvPr>
          <p:cNvSpPr txBox="1"/>
          <p:nvPr/>
        </p:nvSpPr>
        <p:spPr>
          <a:xfrm>
            <a:off x="226503" y="1585682"/>
            <a:ext cx="2416029" cy="938719"/>
          </a:xfrm>
          <a:prstGeom prst="rect">
            <a:avLst/>
          </a:prstGeom>
          <a:noFill/>
        </p:spPr>
        <p:txBody>
          <a:bodyPr wrap="square" rtlCol="0">
            <a:spAutoFit/>
          </a:bodyPr>
          <a:lstStyle/>
          <a:p>
            <a:r>
              <a:rPr lang="en-US" sz="1100" i="1" dirty="0"/>
              <a:t>Learning must be engaging, relevant and meaningful, grounded in inclusive practices and First Peoples Principles of Learning, and committed to the growth of future-oriented citizens.</a:t>
            </a:r>
          </a:p>
        </p:txBody>
      </p:sp>
      <p:sp>
        <p:nvSpPr>
          <p:cNvPr id="30" name="TextBox 29">
            <a:extLst>
              <a:ext uri="{FF2B5EF4-FFF2-40B4-BE49-F238E27FC236}">
                <a16:creationId xmlns:a16="http://schemas.microsoft.com/office/drawing/2014/main" id="{40195C0E-F406-40D5-8E8F-6D75C06A22EF}"/>
              </a:ext>
            </a:extLst>
          </p:cNvPr>
          <p:cNvSpPr txBox="1"/>
          <p:nvPr/>
        </p:nvSpPr>
        <p:spPr>
          <a:xfrm>
            <a:off x="6284751" y="201230"/>
            <a:ext cx="2951527" cy="276999"/>
          </a:xfrm>
          <a:prstGeom prst="rect">
            <a:avLst/>
          </a:prstGeom>
          <a:noFill/>
        </p:spPr>
        <p:txBody>
          <a:bodyPr wrap="square" rtlCol="0">
            <a:spAutoFit/>
          </a:bodyPr>
          <a:lstStyle/>
          <a:p>
            <a:pPr algn="ctr"/>
            <a:r>
              <a:rPr lang="en-US" sz="1200" b="1" dirty="0">
                <a:solidFill>
                  <a:srgbClr val="E77204"/>
                </a:solidFill>
              </a:rPr>
              <a:t>Strategic Plan </a:t>
            </a:r>
            <a:r>
              <a:rPr lang="en-US" sz="1200" b="1" dirty="0">
                <a:solidFill>
                  <a:schemeClr val="accent1"/>
                </a:solidFill>
              </a:rPr>
              <a:t>2021-2025</a:t>
            </a:r>
          </a:p>
        </p:txBody>
      </p:sp>
      <p:sp>
        <p:nvSpPr>
          <p:cNvPr id="31" name="TextBox 30">
            <a:extLst>
              <a:ext uri="{FF2B5EF4-FFF2-40B4-BE49-F238E27FC236}">
                <a16:creationId xmlns:a16="http://schemas.microsoft.com/office/drawing/2014/main" id="{B3951D1A-9A14-4C26-8106-683EF01A3DF1}"/>
              </a:ext>
            </a:extLst>
          </p:cNvPr>
          <p:cNvSpPr txBox="1"/>
          <p:nvPr/>
        </p:nvSpPr>
        <p:spPr>
          <a:xfrm>
            <a:off x="3157161" y="502329"/>
            <a:ext cx="8696379" cy="1923604"/>
          </a:xfrm>
          <a:prstGeom prst="rect">
            <a:avLst/>
          </a:prstGeom>
          <a:noFill/>
        </p:spPr>
        <p:txBody>
          <a:bodyPr wrap="square" rtlCol="0">
            <a:spAutoFit/>
          </a:bodyPr>
          <a:lstStyle/>
          <a:p>
            <a:pPr algn="ctr"/>
            <a:r>
              <a:rPr lang="en-US" sz="1200" dirty="0"/>
              <a:t>Our conceptual framework is designed to communicate the big ideas that we believe about our school district in a visual, holistic fashion.</a:t>
            </a:r>
          </a:p>
          <a:p>
            <a:pPr algn="ctr"/>
            <a:r>
              <a:rPr lang="en-US" sz="1200" dirty="0"/>
              <a:t> </a:t>
            </a:r>
          </a:p>
          <a:p>
            <a:pPr algn="ctr"/>
            <a:r>
              <a:rPr lang="en-US" sz="1200" b="1" dirty="0"/>
              <a:t>Features of the framework include: </a:t>
            </a:r>
          </a:p>
          <a:p>
            <a:pPr algn="ctr"/>
            <a:r>
              <a:rPr lang="en-US" sz="1200" dirty="0"/>
              <a:t>The framework is wrapped in First Peoples Principles of Learning (FPPL), using the </a:t>
            </a:r>
            <a:r>
              <a:rPr lang="en-US" sz="1200" dirty="0" err="1"/>
              <a:t>colours</a:t>
            </a:r>
            <a:r>
              <a:rPr lang="en-US" sz="1200" dirty="0"/>
              <a:t> of the cardinal directions of the medicine wheel: White, Yellow, Red and Black. The layers of ‘Mission, Vision and Motto’ as well as Governance are positioned at the outer edges of the framework, representing the important role of keeping our organization moving in the same direction as outlined by our Vision: </a:t>
            </a:r>
          </a:p>
          <a:p>
            <a:pPr algn="ctr"/>
            <a:endParaRPr lang="en-US" sz="1200" i="1" dirty="0">
              <a:solidFill>
                <a:srgbClr val="E77204"/>
              </a:solidFill>
            </a:endParaRPr>
          </a:p>
          <a:p>
            <a:pPr algn="ctr"/>
            <a:r>
              <a:rPr lang="en-US" sz="1200" i="1" dirty="0">
                <a:solidFill>
                  <a:srgbClr val="E77204"/>
                </a:solidFill>
              </a:rPr>
              <a:t>~</a:t>
            </a:r>
            <a:r>
              <a:rPr lang="en-US" sz="1200" i="1" dirty="0" err="1">
                <a:solidFill>
                  <a:srgbClr val="E77204"/>
                </a:solidFill>
              </a:rPr>
              <a:t>Syós:ys</a:t>
            </a:r>
            <a:r>
              <a:rPr lang="en-US" sz="1200" i="1" dirty="0">
                <a:solidFill>
                  <a:srgbClr val="E77204"/>
                </a:solidFill>
              </a:rPr>
              <a:t> </a:t>
            </a:r>
            <a:r>
              <a:rPr lang="en-US" sz="1200" i="1" dirty="0" err="1">
                <a:solidFill>
                  <a:srgbClr val="E77204"/>
                </a:solidFill>
              </a:rPr>
              <a:t>lets’e</a:t>
            </a:r>
            <a:r>
              <a:rPr lang="en-US" sz="1200" i="1" dirty="0">
                <a:solidFill>
                  <a:srgbClr val="E77204"/>
                </a:solidFill>
              </a:rPr>
              <a:t> </a:t>
            </a:r>
            <a:r>
              <a:rPr lang="en-US" sz="1200" i="1" dirty="0" err="1">
                <a:solidFill>
                  <a:srgbClr val="E77204"/>
                </a:solidFill>
              </a:rPr>
              <a:t>th’ále</a:t>
            </a:r>
            <a:r>
              <a:rPr lang="en-US" sz="1200" i="1" dirty="0">
                <a:solidFill>
                  <a:srgbClr val="E77204"/>
                </a:solidFill>
              </a:rPr>
              <a:t>, </a:t>
            </a:r>
            <a:r>
              <a:rPr lang="en-US" sz="1200" i="1" dirty="0" err="1">
                <a:solidFill>
                  <a:srgbClr val="E77204"/>
                </a:solidFill>
              </a:rPr>
              <a:t>lets’emó:t</a:t>
            </a:r>
            <a:r>
              <a:rPr lang="en-US" sz="1200" i="1" dirty="0">
                <a:solidFill>
                  <a:srgbClr val="E77204"/>
                </a:solidFill>
              </a:rPr>
              <a:t>~ </a:t>
            </a:r>
          </a:p>
          <a:p>
            <a:pPr algn="ctr"/>
            <a:r>
              <a:rPr lang="en-US" sz="1100" i="1" dirty="0">
                <a:solidFill>
                  <a:schemeClr val="bg1">
                    <a:lumMod val="50000"/>
                  </a:schemeClr>
                </a:solidFill>
              </a:rPr>
              <a:t>(See EYE </a:t>
            </a:r>
            <a:r>
              <a:rPr lang="en-US" sz="1100" i="1" dirty="0" err="1">
                <a:solidFill>
                  <a:schemeClr val="bg1">
                    <a:lumMod val="50000"/>
                  </a:schemeClr>
                </a:solidFill>
              </a:rPr>
              <a:t>yees</a:t>
            </a:r>
            <a:r>
              <a:rPr lang="en-US" sz="1100" i="1" dirty="0">
                <a:solidFill>
                  <a:schemeClr val="bg1">
                    <a:lumMod val="50000"/>
                  </a:schemeClr>
                </a:solidFill>
              </a:rPr>
              <a:t>, LETS – a - </a:t>
            </a:r>
            <a:r>
              <a:rPr lang="en-US" sz="1100" i="1" dirty="0" err="1">
                <a:solidFill>
                  <a:schemeClr val="bg1">
                    <a:lumMod val="50000"/>
                  </a:schemeClr>
                </a:solidFill>
              </a:rPr>
              <a:t>thala</a:t>
            </a:r>
            <a:r>
              <a:rPr lang="en-US" sz="1100" i="1" dirty="0">
                <a:solidFill>
                  <a:schemeClr val="bg1">
                    <a:lumMod val="50000"/>
                  </a:schemeClr>
                </a:solidFill>
              </a:rPr>
              <a:t>, LETS – a - mot)</a:t>
            </a:r>
          </a:p>
          <a:p>
            <a:pPr algn="ctr"/>
            <a:r>
              <a:rPr lang="en-US" sz="1200" i="1" dirty="0">
                <a:solidFill>
                  <a:srgbClr val="E77204"/>
                </a:solidFill>
              </a:rPr>
              <a:t>~One heart, one mind, working together for a common purpose.~</a:t>
            </a:r>
          </a:p>
        </p:txBody>
      </p:sp>
      <p:pic>
        <p:nvPicPr>
          <p:cNvPr id="32" name="Picture 31" descr="Chart&#10;&#10;Description automatically generated">
            <a:extLst>
              <a:ext uri="{FF2B5EF4-FFF2-40B4-BE49-F238E27FC236}">
                <a16:creationId xmlns:a16="http://schemas.microsoft.com/office/drawing/2014/main" id="{6959400B-65EF-4117-B2A8-B4BE558FB2C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24405" y="2759381"/>
            <a:ext cx="3681254" cy="3686961"/>
          </a:xfrm>
          <a:prstGeom prst="rect">
            <a:avLst/>
          </a:prstGeom>
        </p:spPr>
      </p:pic>
      <p:sp>
        <p:nvSpPr>
          <p:cNvPr id="33" name="Arrow: Chevron 32">
            <a:extLst>
              <a:ext uri="{FF2B5EF4-FFF2-40B4-BE49-F238E27FC236}">
                <a16:creationId xmlns:a16="http://schemas.microsoft.com/office/drawing/2014/main" id="{E9FEA5CC-6785-462F-A1B1-BA22AE3025C5}"/>
              </a:ext>
            </a:extLst>
          </p:cNvPr>
          <p:cNvSpPr/>
          <p:nvPr/>
        </p:nvSpPr>
        <p:spPr>
          <a:xfrm>
            <a:off x="3128567" y="3037384"/>
            <a:ext cx="2032931" cy="276836"/>
          </a:xfrm>
          <a:prstGeom prst="chevron">
            <a:avLst/>
          </a:prstGeom>
          <a:solidFill>
            <a:srgbClr val="092A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50" dirty="0">
                <a:solidFill>
                  <a:schemeClr val="bg1"/>
                </a:solidFill>
              </a:rPr>
              <a:t>HIGH QUALITY INSTRUCTION</a:t>
            </a:r>
          </a:p>
        </p:txBody>
      </p:sp>
      <p:sp>
        <p:nvSpPr>
          <p:cNvPr id="34" name="TextBox 33">
            <a:extLst>
              <a:ext uri="{FF2B5EF4-FFF2-40B4-BE49-F238E27FC236}">
                <a16:creationId xmlns:a16="http://schemas.microsoft.com/office/drawing/2014/main" id="{3A22523F-817F-484D-89B2-D3B6F93B9392}"/>
              </a:ext>
            </a:extLst>
          </p:cNvPr>
          <p:cNvSpPr txBox="1"/>
          <p:nvPr/>
        </p:nvSpPr>
        <p:spPr>
          <a:xfrm>
            <a:off x="3052744" y="3315385"/>
            <a:ext cx="2184576" cy="1107996"/>
          </a:xfrm>
          <a:prstGeom prst="rect">
            <a:avLst/>
          </a:prstGeom>
          <a:noFill/>
        </p:spPr>
        <p:txBody>
          <a:bodyPr wrap="square" rtlCol="0">
            <a:spAutoFit/>
          </a:bodyPr>
          <a:lstStyle/>
          <a:p>
            <a:r>
              <a:rPr lang="en-US" sz="1100" dirty="0"/>
              <a:t>Innovative, inclusive and research based instruction and assessment practices support the well-being of all learners and their readiness to be inspired and engaged in life-long learning.</a:t>
            </a:r>
          </a:p>
        </p:txBody>
      </p:sp>
      <p:sp>
        <p:nvSpPr>
          <p:cNvPr id="35" name="Arrow: Chevron 34">
            <a:extLst>
              <a:ext uri="{FF2B5EF4-FFF2-40B4-BE49-F238E27FC236}">
                <a16:creationId xmlns:a16="http://schemas.microsoft.com/office/drawing/2014/main" id="{E3FBB8B1-15E4-4ED1-9472-5950FD50EDF8}"/>
              </a:ext>
            </a:extLst>
          </p:cNvPr>
          <p:cNvSpPr/>
          <p:nvPr/>
        </p:nvSpPr>
        <p:spPr>
          <a:xfrm>
            <a:off x="3100926" y="4645557"/>
            <a:ext cx="2032931" cy="276836"/>
          </a:xfrm>
          <a:prstGeom prst="chevron">
            <a:avLst/>
          </a:prstGeom>
          <a:solidFill>
            <a:srgbClr val="1841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50" dirty="0">
                <a:solidFill>
                  <a:schemeClr val="bg1"/>
                </a:solidFill>
              </a:rPr>
              <a:t>TARGETED INTERVENTIONS</a:t>
            </a:r>
          </a:p>
        </p:txBody>
      </p:sp>
      <p:sp>
        <p:nvSpPr>
          <p:cNvPr id="36" name="TextBox 35">
            <a:extLst>
              <a:ext uri="{FF2B5EF4-FFF2-40B4-BE49-F238E27FC236}">
                <a16:creationId xmlns:a16="http://schemas.microsoft.com/office/drawing/2014/main" id="{F9AA0DA1-57FF-4451-A91F-42858689F913}"/>
              </a:ext>
            </a:extLst>
          </p:cNvPr>
          <p:cNvSpPr txBox="1"/>
          <p:nvPr/>
        </p:nvSpPr>
        <p:spPr>
          <a:xfrm>
            <a:off x="3025103" y="4923558"/>
            <a:ext cx="2184576" cy="938719"/>
          </a:xfrm>
          <a:prstGeom prst="rect">
            <a:avLst/>
          </a:prstGeom>
          <a:noFill/>
        </p:spPr>
        <p:txBody>
          <a:bodyPr wrap="square" rtlCol="0">
            <a:spAutoFit/>
          </a:bodyPr>
          <a:lstStyle/>
          <a:p>
            <a:r>
              <a:rPr lang="en-US" sz="1100" dirty="0"/>
              <a:t>Timely and targeted supports are the cornerstone in creating a culture of equity and belonging where all learners thrive and reach their potential.</a:t>
            </a:r>
          </a:p>
        </p:txBody>
      </p:sp>
      <p:sp>
        <p:nvSpPr>
          <p:cNvPr id="37" name="Arrow: Chevron 36">
            <a:extLst>
              <a:ext uri="{FF2B5EF4-FFF2-40B4-BE49-F238E27FC236}">
                <a16:creationId xmlns:a16="http://schemas.microsoft.com/office/drawing/2014/main" id="{DB61BD8B-6B43-4E49-BDC6-319900A7104B}"/>
              </a:ext>
            </a:extLst>
          </p:cNvPr>
          <p:cNvSpPr/>
          <p:nvPr/>
        </p:nvSpPr>
        <p:spPr>
          <a:xfrm flipH="1">
            <a:off x="9594005" y="3004993"/>
            <a:ext cx="2060572" cy="276836"/>
          </a:xfrm>
          <a:prstGeom prst="chevron">
            <a:avLst/>
          </a:prstGeom>
          <a:solidFill>
            <a:srgbClr val="0218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50" dirty="0">
                <a:solidFill>
                  <a:schemeClr val="bg1"/>
                </a:solidFill>
              </a:rPr>
              <a:t>DATA DRIVEN DECISIONS</a:t>
            </a:r>
          </a:p>
        </p:txBody>
      </p:sp>
      <p:sp>
        <p:nvSpPr>
          <p:cNvPr id="38" name="TextBox 37">
            <a:extLst>
              <a:ext uri="{FF2B5EF4-FFF2-40B4-BE49-F238E27FC236}">
                <a16:creationId xmlns:a16="http://schemas.microsoft.com/office/drawing/2014/main" id="{4BEAC504-102D-4665-82B6-42EF70EF40C3}"/>
              </a:ext>
            </a:extLst>
          </p:cNvPr>
          <p:cNvSpPr txBox="1"/>
          <p:nvPr/>
        </p:nvSpPr>
        <p:spPr>
          <a:xfrm>
            <a:off x="9594005" y="3281829"/>
            <a:ext cx="2184576" cy="938719"/>
          </a:xfrm>
          <a:prstGeom prst="rect">
            <a:avLst/>
          </a:prstGeom>
          <a:noFill/>
        </p:spPr>
        <p:txBody>
          <a:bodyPr wrap="square" rtlCol="0">
            <a:spAutoFit/>
          </a:bodyPr>
          <a:lstStyle/>
          <a:p>
            <a:r>
              <a:rPr lang="en-US" sz="1100" dirty="0"/>
              <a:t>The intentional collection and analysis of meaningful evidence ensures that actions and decisions directly support the success of all learners.</a:t>
            </a:r>
          </a:p>
        </p:txBody>
      </p:sp>
      <p:sp>
        <p:nvSpPr>
          <p:cNvPr id="39" name="Arrow: Chevron 38">
            <a:extLst>
              <a:ext uri="{FF2B5EF4-FFF2-40B4-BE49-F238E27FC236}">
                <a16:creationId xmlns:a16="http://schemas.microsoft.com/office/drawing/2014/main" id="{6E805491-2838-4BD0-809D-6328FE9D67BA}"/>
              </a:ext>
            </a:extLst>
          </p:cNvPr>
          <p:cNvSpPr/>
          <p:nvPr/>
        </p:nvSpPr>
        <p:spPr>
          <a:xfrm flipH="1">
            <a:off x="9594005" y="4645557"/>
            <a:ext cx="2060572" cy="276836"/>
          </a:xfrm>
          <a:prstGeom prst="chevron">
            <a:avLst/>
          </a:prstGeom>
          <a:solidFill>
            <a:srgbClr val="2D5C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50" dirty="0">
                <a:solidFill>
                  <a:schemeClr val="bg1"/>
                </a:solidFill>
              </a:rPr>
              <a:t>COLLECTIVE RESPONSIBILITY</a:t>
            </a:r>
          </a:p>
        </p:txBody>
      </p:sp>
      <p:sp>
        <p:nvSpPr>
          <p:cNvPr id="40" name="TextBox 39">
            <a:extLst>
              <a:ext uri="{FF2B5EF4-FFF2-40B4-BE49-F238E27FC236}">
                <a16:creationId xmlns:a16="http://schemas.microsoft.com/office/drawing/2014/main" id="{A4324440-1819-4514-BD5F-4E0F7A14CCD4}"/>
              </a:ext>
            </a:extLst>
          </p:cNvPr>
          <p:cNvSpPr txBox="1"/>
          <p:nvPr/>
        </p:nvSpPr>
        <p:spPr>
          <a:xfrm>
            <a:off x="9594005" y="4922393"/>
            <a:ext cx="2184576" cy="938719"/>
          </a:xfrm>
          <a:prstGeom prst="rect">
            <a:avLst/>
          </a:prstGeom>
          <a:noFill/>
        </p:spPr>
        <p:txBody>
          <a:bodyPr wrap="square" rtlCol="0">
            <a:spAutoFit/>
          </a:bodyPr>
          <a:lstStyle/>
          <a:p>
            <a:r>
              <a:rPr lang="en-US" sz="1100" dirty="0"/>
              <a:t>Common core values and shared responsibility for student success promotes deep collaboration and commitment to growth as educated citizens.</a:t>
            </a:r>
          </a:p>
        </p:txBody>
      </p:sp>
      <p:sp>
        <p:nvSpPr>
          <p:cNvPr id="41" name="TextBox 40">
            <a:extLst>
              <a:ext uri="{FF2B5EF4-FFF2-40B4-BE49-F238E27FC236}">
                <a16:creationId xmlns:a16="http://schemas.microsoft.com/office/drawing/2014/main" id="{2CA47DAB-AC06-4FDA-919D-BC99ADE2142B}"/>
              </a:ext>
            </a:extLst>
          </p:cNvPr>
          <p:cNvSpPr txBox="1"/>
          <p:nvPr/>
        </p:nvSpPr>
        <p:spPr>
          <a:xfrm>
            <a:off x="-1" y="2635579"/>
            <a:ext cx="3128567" cy="1384995"/>
          </a:xfrm>
          <a:prstGeom prst="rect">
            <a:avLst/>
          </a:prstGeom>
          <a:noFill/>
        </p:spPr>
        <p:txBody>
          <a:bodyPr wrap="square" rtlCol="0">
            <a:spAutoFit/>
          </a:bodyPr>
          <a:lstStyle/>
          <a:p>
            <a:r>
              <a:rPr lang="en-US" sz="1200" b="1" dirty="0">
                <a:solidFill>
                  <a:srgbClr val="2D5C93"/>
                </a:solidFill>
              </a:rPr>
              <a:t>Insert School Name Here</a:t>
            </a:r>
          </a:p>
          <a:p>
            <a:endParaRPr lang="en-US" sz="1200" b="1" dirty="0">
              <a:solidFill>
                <a:srgbClr val="2D5C93"/>
              </a:solidFill>
            </a:endParaRPr>
          </a:p>
          <a:p>
            <a:endParaRPr lang="en-US" sz="1200" b="1" dirty="0">
              <a:solidFill>
                <a:srgbClr val="2D5C93"/>
              </a:solidFill>
            </a:endParaRPr>
          </a:p>
          <a:p>
            <a:endParaRPr lang="en-US" sz="1200" b="1" dirty="0">
              <a:solidFill>
                <a:srgbClr val="2D5C93"/>
              </a:solidFill>
            </a:endParaRPr>
          </a:p>
          <a:p>
            <a:endParaRPr lang="en-US" sz="1200" b="1" dirty="0">
              <a:solidFill>
                <a:srgbClr val="2D5C93"/>
              </a:solidFill>
            </a:endParaRPr>
          </a:p>
          <a:p>
            <a:endParaRPr lang="en-US" sz="1200" b="1" dirty="0">
              <a:solidFill>
                <a:srgbClr val="2D5C93"/>
              </a:solidFill>
            </a:endParaRPr>
          </a:p>
          <a:p>
            <a:endParaRPr lang="en-US" sz="1200" b="1" dirty="0">
              <a:solidFill>
                <a:srgbClr val="2D5C93"/>
              </a:solidFill>
            </a:endParaRPr>
          </a:p>
        </p:txBody>
      </p:sp>
      <p:sp>
        <p:nvSpPr>
          <p:cNvPr id="2" name="TextBox 1">
            <a:extLst>
              <a:ext uri="{FF2B5EF4-FFF2-40B4-BE49-F238E27FC236}">
                <a16:creationId xmlns:a16="http://schemas.microsoft.com/office/drawing/2014/main" id="{A41DED98-392C-1B4B-8A62-65A766D2349C}"/>
              </a:ext>
            </a:extLst>
          </p:cNvPr>
          <p:cNvSpPr txBox="1"/>
          <p:nvPr/>
        </p:nvSpPr>
        <p:spPr>
          <a:xfrm>
            <a:off x="250714" y="3309575"/>
            <a:ext cx="1842746" cy="1200329"/>
          </a:xfrm>
          <a:prstGeom prst="rect">
            <a:avLst/>
          </a:prstGeom>
          <a:noFill/>
        </p:spPr>
        <p:txBody>
          <a:bodyPr wrap="square" rtlCol="0">
            <a:spAutoFit/>
          </a:bodyPr>
          <a:lstStyle/>
          <a:p>
            <a:r>
              <a:rPr lang="en-US" dirty="0"/>
              <a:t>Mindfulness- integrating this through all of our work </a:t>
            </a:r>
          </a:p>
        </p:txBody>
      </p:sp>
    </p:spTree>
    <p:extLst>
      <p:ext uri="{BB962C8B-B14F-4D97-AF65-F5344CB8AC3E}">
        <p14:creationId xmlns:p14="http://schemas.microsoft.com/office/powerpoint/2010/main" val="1107386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A866017-2DF2-4313-A858-15EA8E89E480}"/>
              </a:ext>
            </a:extLst>
          </p:cNvPr>
          <p:cNvSpPr/>
          <p:nvPr/>
        </p:nvSpPr>
        <p:spPr>
          <a:xfrm>
            <a:off x="0" y="0"/>
            <a:ext cx="12191999" cy="419450"/>
          </a:xfrm>
          <a:prstGeom prst="rect">
            <a:avLst/>
          </a:prstGeom>
          <a:solidFill>
            <a:srgbClr val="E43C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pic>
        <p:nvPicPr>
          <p:cNvPr id="7" name="Picture 6">
            <a:extLst>
              <a:ext uri="{FF2B5EF4-FFF2-40B4-BE49-F238E27FC236}">
                <a16:creationId xmlns:a16="http://schemas.microsoft.com/office/drawing/2014/main" id="{6343E138-E337-4A3D-AAA7-BDC8C41C5D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72768" y="88563"/>
            <a:ext cx="333071" cy="275424"/>
          </a:xfrm>
          <a:prstGeom prst="rect">
            <a:avLst/>
          </a:prstGeom>
        </p:spPr>
      </p:pic>
      <p:sp>
        <p:nvSpPr>
          <p:cNvPr id="8" name="TextBox 7">
            <a:extLst>
              <a:ext uri="{FF2B5EF4-FFF2-40B4-BE49-F238E27FC236}">
                <a16:creationId xmlns:a16="http://schemas.microsoft.com/office/drawing/2014/main" id="{02E17567-E884-4521-9159-D0CE5E71792C}"/>
              </a:ext>
            </a:extLst>
          </p:cNvPr>
          <p:cNvSpPr txBox="1"/>
          <p:nvPr/>
        </p:nvSpPr>
        <p:spPr>
          <a:xfrm>
            <a:off x="5177198" y="15495"/>
            <a:ext cx="1258349" cy="369332"/>
          </a:xfrm>
          <a:prstGeom prst="rect">
            <a:avLst/>
          </a:prstGeom>
          <a:noFill/>
        </p:spPr>
        <p:txBody>
          <a:bodyPr wrap="square" rtlCol="0">
            <a:spAutoFit/>
          </a:bodyPr>
          <a:lstStyle/>
          <a:p>
            <a:r>
              <a:rPr lang="en-US" dirty="0">
                <a:solidFill>
                  <a:schemeClr val="bg1"/>
                </a:solidFill>
              </a:rPr>
              <a:t>LITERACY</a:t>
            </a:r>
          </a:p>
        </p:txBody>
      </p:sp>
      <p:sp>
        <p:nvSpPr>
          <p:cNvPr id="9" name="Rectangle 8">
            <a:extLst>
              <a:ext uri="{FF2B5EF4-FFF2-40B4-BE49-F238E27FC236}">
                <a16:creationId xmlns:a16="http://schemas.microsoft.com/office/drawing/2014/main" id="{4E268AD7-4336-4959-A3D9-40D98B334448}"/>
              </a:ext>
            </a:extLst>
          </p:cNvPr>
          <p:cNvSpPr/>
          <p:nvPr/>
        </p:nvSpPr>
        <p:spPr>
          <a:xfrm>
            <a:off x="855108" y="1337059"/>
            <a:ext cx="11049000" cy="763093"/>
          </a:xfrm>
          <a:prstGeom prst="rect">
            <a:avLst/>
          </a:prstGeom>
          <a:solidFill>
            <a:schemeClr val="tx1">
              <a:alpha val="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dirty="0">
                <a:solidFill>
                  <a:schemeClr val="tx1"/>
                </a:solidFill>
              </a:rPr>
              <a:t>Goal</a:t>
            </a:r>
          </a:p>
          <a:p>
            <a:r>
              <a:rPr lang="en-US" sz="1100" dirty="0">
                <a:solidFill>
                  <a:schemeClr val="tx1"/>
                </a:solidFill>
              </a:rPr>
              <a:t>We are dedicated to ensuring that students are proficient in foundational literacy skills and increase their abilities, confidence and willingness to engage with language to acquire, construct and communicate in meaningful ways from Early Learning Years (pre-K) through to Grade 12.</a:t>
            </a:r>
          </a:p>
        </p:txBody>
      </p:sp>
      <p:sp>
        <p:nvSpPr>
          <p:cNvPr id="10" name="Rectangle 9">
            <a:extLst>
              <a:ext uri="{FF2B5EF4-FFF2-40B4-BE49-F238E27FC236}">
                <a16:creationId xmlns:a16="http://schemas.microsoft.com/office/drawing/2014/main" id="{182CB4DE-8A34-48AB-9D09-C87A971C5C23}"/>
              </a:ext>
            </a:extLst>
          </p:cNvPr>
          <p:cNvSpPr/>
          <p:nvPr/>
        </p:nvSpPr>
        <p:spPr>
          <a:xfrm>
            <a:off x="855108" y="2218192"/>
            <a:ext cx="2074048" cy="285785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28600" indent="-228600">
              <a:buAutoNum type="arabicPeriod"/>
            </a:pPr>
            <a:r>
              <a:rPr lang="en-US" sz="1100" dirty="0">
                <a:solidFill>
                  <a:schemeClr val="tx1"/>
                </a:solidFill>
              </a:rPr>
              <a:t>We understand, plan and deliver instruction using competency-based curriculum (curricular competencies and content).</a:t>
            </a:r>
          </a:p>
          <a:p>
            <a:pPr marL="228600" indent="-228600">
              <a:buAutoNum type="arabicPeriod"/>
            </a:pPr>
            <a:endParaRPr lang="en-US" sz="1100" dirty="0">
              <a:solidFill>
                <a:schemeClr val="tx1"/>
              </a:solidFill>
            </a:endParaRPr>
          </a:p>
          <a:p>
            <a:pPr marL="228600" indent="-228600">
              <a:buAutoNum type="arabicPeriod"/>
            </a:pPr>
            <a:r>
              <a:rPr lang="en-US" sz="1100" dirty="0">
                <a:solidFill>
                  <a:schemeClr val="tx1"/>
                </a:solidFill>
              </a:rPr>
              <a:t>We utilize competency-based assessments to assess student progress pre-K to grade 12.</a:t>
            </a:r>
          </a:p>
          <a:p>
            <a:pPr marL="228600" indent="-228600">
              <a:buAutoNum type="arabicPeriod"/>
            </a:pPr>
            <a:endParaRPr lang="en-US" sz="1100" dirty="0">
              <a:solidFill>
                <a:schemeClr val="tx1"/>
              </a:solidFill>
            </a:endParaRPr>
          </a:p>
          <a:p>
            <a:pPr marL="228600" indent="-228600">
              <a:buAutoNum type="arabicPeriod"/>
            </a:pPr>
            <a:r>
              <a:rPr lang="en-US" sz="1100" dirty="0">
                <a:solidFill>
                  <a:schemeClr val="tx1"/>
                </a:solidFill>
              </a:rPr>
              <a:t>We implement data driven, timely and targeted instructional interventions for students.</a:t>
            </a:r>
          </a:p>
        </p:txBody>
      </p:sp>
      <p:sp>
        <p:nvSpPr>
          <p:cNvPr id="12" name="Rectangle 11">
            <a:extLst>
              <a:ext uri="{FF2B5EF4-FFF2-40B4-BE49-F238E27FC236}">
                <a16:creationId xmlns:a16="http://schemas.microsoft.com/office/drawing/2014/main" id="{B39E1668-A31D-48E9-AAE2-2EFCEC1E3ED8}"/>
              </a:ext>
            </a:extLst>
          </p:cNvPr>
          <p:cNvSpPr/>
          <p:nvPr/>
        </p:nvSpPr>
        <p:spPr>
          <a:xfrm>
            <a:off x="838045" y="5152972"/>
            <a:ext cx="2074048" cy="161646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600" b="1" dirty="0">
                <a:solidFill>
                  <a:schemeClr val="tx1"/>
                </a:solidFill>
              </a:rPr>
              <a:t>District Measures</a:t>
            </a:r>
            <a:endParaRPr lang="en-US" sz="1100" dirty="0">
              <a:solidFill>
                <a:schemeClr val="tx1"/>
              </a:solidFill>
            </a:endParaRPr>
          </a:p>
          <a:p>
            <a:pPr marL="171450" indent="-171450">
              <a:buFont typeface="Arial" panose="020B0604020202020204" pitchFamily="34" charset="0"/>
              <a:buChar char="•"/>
            </a:pPr>
            <a:r>
              <a:rPr lang="en-US" sz="1100" dirty="0">
                <a:solidFill>
                  <a:schemeClr val="tx1"/>
                </a:solidFill>
              </a:rPr>
              <a:t>FSA 4 (Reading / Writing)</a:t>
            </a:r>
          </a:p>
          <a:p>
            <a:pPr marL="171450" indent="-171450">
              <a:buFont typeface="Arial" panose="020B0604020202020204" pitchFamily="34" charset="0"/>
              <a:buChar char="•"/>
            </a:pPr>
            <a:r>
              <a:rPr lang="en-US" sz="1100" dirty="0">
                <a:solidFill>
                  <a:schemeClr val="tx1"/>
                </a:solidFill>
              </a:rPr>
              <a:t>FSA 7 (Reading / Writing)</a:t>
            </a:r>
          </a:p>
          <a:p>
            <a:pPr marL="171450" indent="-171450">
              <a:buFont typeface="Arial" panose="020B0604020202020204" pitchFamily="34" charset="0"/>
              <a:buChar char="•"/>
            </a:pPr>
            <a:r>
              <a:rPr lang="en-US" sz="1100" dirty="0">
                <a:solidFill>
                  <a:schemeClr val="tx1"/>
                </a:solidFill>
              </a:rPr>
              <a:t>Literacy 10 and 12</a:t>
            </a:r>
          </a:p>
          <a:p>
            <a:pPr marL="171450" indent="-171450">
              <a:buFont typeface="Arial" panose="020B0604020202020204" pitchFamily="34" charset="0"/>
              <a:buChar char="•"/>
            </a:pPr>
            <a:r>
              <a:rPr lang="en-US" sz="1100" dirty="0">
                <a:solidFill>
                  <a:schemeClr val="tx1"/>
                </a:solidFill>
              </a:rPr>
              <a:t>PM Benchmarks (running records)</a:t>
            </a:r>
          </a:p>
          <a:p>
            <a:pPr marL="171450" indent="-171450">
              <a:buFont typeface="Arial" panose="020B0604020202020204" pitchFamily="34" charset="0"/>
              <a:buChar char="•"/>
            </a:pPr>
            <a:r>
              <a:rPr lang="en-US" sz="1100" dirty="0">
                <a:solidFill>
                  <a:schemeClr val="tx1"/>
                </a:solidFill>
              </a:rPr>
              <a:t>ACT (Assessment of Comprehension and Thinking)</a:t>
            </a:r>
          </a:p>
        </p:txBody>
      </p:sp>
      <p:sp>
        <p:nvSpPr>
          <p:cNvPr id="23" name="Rectangle 22">
            <a:extLst>
              <a:ext uri="{FF2B5EF4-FFF2-40B4-BE49-F238E27FC236}">
                <a16:creationId xmlns:a16="http://schemas.microsoft.com/office/drawing/2014/main" id="{60916F76-1705-4249-BE3F-1F076B31C9CD}"/>
              </a:ext>
            </a:extLst>
          </p:cNvPr>
          <p:cNvSpPr/>
          <p:nvPr/>
        </p:nvSpPr>
        <p:spPr>
          <a:xfrm>
            <a:off x="2972680" y="2218192"/>
            <a:ext cx="6925733" cy="4551245"/>
          </a:xfrm>
          <a:prstGeom prst="rect">
            <a:avLst/>
          </a:prstGeom>
          <a:solidFill>
            <a:srgbClr val="E43C2F">
              <a:alpha val="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600" b="1" u="sng" dirty="0">
                <a:solidFill>
                  <a:srgbClr val="E43C2F"/>
                </a:solidFill>
              </a:rPr>
              <a:t>School Actions</a:t>
            </a:r>
          </a:p>
          <a:p>
            <a:endParaRPr lang="en-US" sz="1600" b="1" dirty="0">
              <a:solidFill>
                <a:srgbClr val="E43C2F"/>
              </a:solidFill>
            </a:endParaRPr>
          </a:p>
          <a:p>
            <a:r>
              <a:rPr lang="en-US" sz="1200" dirty="0">
                <a:solidFill>
                  <a:schemeClr val="tx1"/>
                </a:solidFill>
              </a:rPr>
              <a:t>1. Lit Circle Reading – include a choice of novels </a:t>
            </a:r>
          </a:p>
          <a:p>
            <a:r>
              <a:rPr lang="en-US" sz="1200" dirty="0">
                <a:solidFill>
                  <a:schemeClr val="tx1"/>
                </a:solidFill>
              </a:rPr>
              <a:t>2. Read Daily- D.E.A.R</a:t>
            </a:r>
          </a:p>
          <a:p>
            <a:r>
              <a:rPr lang="en-US" sz="1200" dirty="0">
                <a:solidFill>
                  <a:schemeClr val="tx1"/>
                </a:solidFill>
              </a:rPr>
              <a:t>3. Social Studies and Humanities: focus on literacy skills</a:t>
            </a:r>
          </a:p>
          <a:p>
            <a:pPr marL="285750" indent="-285750">
              <a:buFont typeface="Arial" panose="020B0604020202020204" pitchFamily="34" charset="0"/>
              <a:buChar char="•"/>
            </a:pPr>
            <a:r>
              <a:rPr lang="en-US" sz="1200" dirty="0">
                <a:solidFill>
                  <a:schemeClr val="tx1"/>
                </a:solidFill>
              </a:rPr>
              <a:t>Assessment for literacy skills in SS and English</a:t>
            </a:r>
          </a:p>
          <a:p>
            <a:r>
              <a:rPr lang="en-US" sz="1200" dirty="0">
                <a:solidFill>
                  <a:schemeClr val="tx1"/>
                </a:solidFill>
              </a:rPr>
              <a:t>4.Use of Paradigm for consolidation of information about students </a:t>
            </a:r>
          </a:p>
          <a:p>
            <a:r>
              <a:rPr lang="en-US" sz="1200" dirty="0">
                <a:solidFill>
                  <a:schemeClr val="tx1"/>
                </a:solidFill>
              </a:rPr>
              <a:t>5. ACT bi-annual assessments</a:t>
            </a:r>
          </a:p>
          <a:p>
            <a:r>
              <a:rPr lang="en-US" sz="1200" dirty="0">
                <a:solidFill>
                  <a:schemeClr val="tx1"/>
                </a:solidFill>
              </a:rPr>
              <a:t>6. One School One Book- promoting literacy in homes </a:t>
            </a:r>
          </a:p>
          <a:p>
            <a:r>
              <a:rPr lang="en-US" sz="1200" dirty="0">
                <a:solidFill>
                  <a:schemeClr val="tx1"/>
                </a:solidFill>
              </a:rPr>
              <a:t>7. One Teacher One Book- every teacher reads the same book to their class </a:t>
            </a:r>
          </a:p>
          <a:p>
            <a:r>
              <a:rPr lang="en-US" sz="1200" dirty="0">
                <a:solidFill>
                  <a:schemeClr val="tx1"/>
                </a:solidFill>
              </a:rPr>
              <a:t>8. Literacy Committee </a:t>
            </a:r>
          </a:p>
          <a:p>
            <a:r>
              <a:rPr lang="en-US" sz="1200" dirty="0">
                <a:solidFill>
                  <a:schemeClr val="tx1"/>
                </a:solidFill>
              </a:rPr>
              <a:t>9. Targeted Interventions for those students in need of Tier 2 Interventions from LA and RT </a:t>
            </a:r>
          </a:p>
          <a:p>
            <a:r>
              <a:rPr lang="en-US" sz="1200" dirty="0">
                <a:solidFill>
                  <a:schemeClr val="tx1"/>
                </a:solidFill>
              </a:rPr>
              <a:t>10. After School Literacy Collab with Hollie Redden </a:t>
            </a:r>
          </a:p>
          <a:p>
            <a:endParaRPr lang="en-US" sz="1200" u="sng" dirty="0">
              <a:solidFill>
                <a:schemeClr val="tx1"/>
              </a:solidFill>
            </a:endParaRPr>
          </a:p>
          <a:p>
            <a:r>
              <a:rPr lang="en-US" sz="1200" u="sng" dirty="0">
                <a:solidFill>
                  <a:schemeClr val="tx1"/>
                </a:solidFill>
              </a:rPr>
              <a:t>Actionable Items</a:t>
            </a:r>
          </a:p>
          <a:p>
            <a:r>
              <a:rPr lang="en-US" sz="1200" i="1" dirty="0">
                <a:solidFill>
                  <a:schemeClr val="tx1"/>
                </a:solidFill>
              </a:rPr>
              <a:t>Vertical Integration of Curriculum</a:t>
            </a:r>
          </a:p>
          <a:p>
            <a:pPr marL="285750" indent="-285750">
              <a:buFont typeface="Arial" panose="020B0604020202020204" pitchFamily="34" charset="0"/>
              <a:buChar char="•"/>
            </a:pPr>
            <a:r>
              <a:rPr lang="en-US" sz="1200" i="1" dirty="0">
                <a:solidFill>
                  <a:schemeClr val="tx1"/>
                </a:solidFill>
              </a:rPr>
              <a:t>Break down of competencies – working as a vertical team to align what is being dome at each grade   ?</a:t>
            </a:r>
          </a:p>
          <a:p>
            <a:pPr marL="285750" indent="-285750">
              <a:buFont typeface="Arial" panose="020B0604020202020204" pitchFamily="34" charset="0"/>
              <a:buChar char="•"/>
            </a:pPr>
            <a:r>
              <a:rPr lang="en-US" sz="1200" i="1" dirty="0">
                <a:solidFill>
                  <a:schemeClr val="tx1"/>
                </a:solidFill>
              </a:rPr>
              <a:t>Vertical team meeting- include the high school? </a:t>
            </a:r>
          </a:p>
          <a:p>
            <a:r>
              <a:rPr lang="en-US" sz="1200" i="1" dirty="0">
                <a:solidFill>
                  <a:schemeClr val="tx1"/>
                </a:solidFill>
              </a:rPr>
              <a:t>Grade vs. Department Meetings- need more cohesion </a:t>
            </a:r>
          </a:p>
          <a:p>
            <a:r>
              <a:rPr lang="en-US" sz="1200" i="1" dirty="0">
                <a:solidFill>
                  <a:schemeClr val="tx1"/>
                </a:solidFill>
              </a:rPr>
              <a:t>Target Basic Skills at each grade </a:t>
            </a:r>
          </a:p>
          <a:p>
            <a:r>
              <a:rPr lang="en-US" sz="1200" i="1" dirty="0">
                <a:solidFill>
                  <a:schemeClr val="tx1"/>
                </a:solidFill>
              </a:rPr>
              <a:t>ELL Needs more focus </a:t>
            </a:r>
          </a:p>
          <a:p>
            <a:endParaRPr lang="en-US" sz="1600" b="1" dirty="0">
              <a:solidFill>
                <a:srgbClr val="E43C2F"/>
              </a:solidFill>
            </a:endParaRPr>
          </a:p>
        </p:txBody>
      </p:sp>
      <p:sp>
        <p:nvSpPr>
          <p:cNvPr id="24" name="Rectangle 23">
            <a:extLst>
              <a:ext uri="{FF2B5EF4-FFF2-40B4-BE49-F238E27FC236}">
                <a16:creationId xmlns:a16="http://schemas.microsoft.com/office/drawing/2014/main" id="{BE15593D-9A5C-4E00-822D-5BB3DFB950CB}"/>
              </a:ext>
            </a:extLst>
          </p:cNvPr>
          <p:cNvSpPr/>
          <p:nvPr/>
        </p:nvSpPr>
        <p:spPr>
          <a:xfrm>
            <a:off x="9959000" y="2218192"/>
            <a:ext cx="1909894" cy="4551245"/>
          </a:xfrm>
          <a:prstGeom prst="rect">
            <a:avLst/>
          </a:prstGeom>
          <a:solidFill>
            <a:srgbClr val="E43C2F">
              <a:alpha val="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dirty="0">
                <a:solidFill>
                  <a:srgbClr val="E43C2F"/>
                </a:solidFill>
              </a:rPr>
              <a:t>School Measures</a:t>
            </a:r>
          </a:p>
          <a:p>
            <a:endParaRPr lang="en-US" sz="1600" b="1" dirty="0">
              <a:solidFill>
                <a:srgbClr val="E43C2F"/>
              </a:solidFill>
            </a:endParaRPr>
          </a:p>
          <a:p>
            <a:r>
              <a:rPr lang="en-US" sz="1600" b="1" dirty="0">
                <a:solidFill>
                  <a:srgbClr val="E43C2F"/>
                </a:solidFill>
              </a:rPr>
              <a:t>ACT </a:t>
            </a:r>
          </a:p>
          <a:p>
            <a:r>
              <a:rPr lang="en-US" sz="1600" b="1" dirty="0">
                <a:solidFill>
                  <a:srgbClr val="E43C2F"/>
                </a:solidFill>
              </a:rPr>
              <a:t>School Wide Write</a:t>
            </a:r>
          </a:p>
          <a:p>
            <a:r>
              <a:rPr lang="en-US" sz="1600" b="1" dirty="0">
                <a:solidFill>
                  <a:srgbClr val="E43C2F"/>
                </a:solidFill>
              </a:rPr>
              <a:t>Paradigm Consolidates information for teachers  </a:t>
            </a:r>
          </a:p>
        </p:txBody>
      </p:sp>
      <p:pic>
        <p:nvPicPr>
          <p:cNvPr id="2" name="Picture 1">
            <a:extLst>
              <a:ext uri="{FF2B5EF4-FFF2-40B4-BE49-F238E27FC236}">
                <a16:creationId xmlns:a16="http://schemas.microsoft.com/office/drawing/2014/main" id="{02997041-BD5D-812F-C3E2-F20238189B2E}"/>
              </a:ext>
            </a:extLst>
          </p:cNvPr>
          <p:cNvPicPr>
            <a:picLocks noChangeAspect="1"/>
          </p:cNvPicPr>
          <p:nvPr/>
        </p:nvPicPr>
        <p:blipFill>
          <a:blip r:embed="rId4"/>
          <a:stretch>
            <a:fillRect/>
          </a:stretch>
        </p:blipFill>
        <p:spPr>
          <a:xfrm>
            <a:off x="855107" y="489530"/>
            <a:ext cx="899047" cy="833463"/>
          </a:xfrm>
          <a:prstGeom prst="rect">
            <a:avLst/>
          </a:prstGeom>
        </p:spPr>
      </p:pic>
    </p:spTree>
    <p:extLst>
      <p:ext uri="{BB962C8B-B14F-4D97-AF65-F5344CB8AC3E}">
        <p14:creationId xmlns:p14="http://schemas.microsoft.com/office/powerpoint/2010/main" val="2837052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E268AD7-4336-4959-A3D9-40D98B334448}"/>
              </a:ext>
            </a:extLst>
          </p:cNvPr>
          <p:cNvSpPr/>
          <p:nvPr/>
        </p:nvSpPr>
        <p:spPr>
          <a:xfrm>
            <a:off x="872171" y="1321935"/>
            <a:ext cx="11049000" cy="763093"/>
          </a:xfrm>
          <a:prstGeom prst="rect">
            <a:avLst/>
          </a:prstGeom>
          <a:solidFill>
            <a:schemeClr val="tx1">
              <a:alpha val="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dirty="0">
                <a:solidFill>
                  <a:schemeClr val="tx1"/>
                </a:solidFill>
              </a:rPr>
              <a:t>Goal</a:t>
            </a:r>
          </a:p>
          <a:p>
            <a:r>
              <a:rPr lang="en-US" sz="1100" dirty="0">
                <a:solidFill>
                  <a:schemeClr val="tx1"/>
                </a:solidFill>
              </a:rPr>
              <a:t>We are dedicated to ensuring that all students become proficient in numeracy skills that allow them to create, apply and conceptualize mathematics in real world situations from Early Learning Years (pre-K) through to Grade 12.</a:t>
            </a:r>
          </a:p>
        </p:txBody>
      </p:sp>
      <p:sp>
        <p:nvSpPr>
          <p:cNvPr id="10" name="Rectangle 9">
            <a:extLst>
              <a:ext uri="{FF2B5EF4-FFF2-40B4-BE49-F238E27FC236}">
                <a16:creationId xmlns:a16="http://schemas.microsoft.com/office/drawing/2014/main" id="{182CB4DE-8A34-48AB-9D09-C87A971C5C23}"/>
              </a:ext>
            </a:extLst>
          </p:cNvPr>
          <p:cNvSpPr/>
          <p:nvPr/>
        </p:nvSpPr>
        <p:spPr>
          <a:xfrm>
            <a:off x="872171" y="2203068"/>
            <a:ext cx="2074048" cy="285785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28600" indent="-228600">
              <a:buAutoNum type="arabicPeriod"/>
            </a:pPr>
            <a:r>
              <a:rPr lang="en-US" sz="1100" dirty="0">
                <a:solidFill>
                  <a:schemeClr val="tx1"/>
                </a:solidFill>
              </a:rPr>
              <a:t>We understand, plan and deliver instruction using competency-based curriculum (curricular competencies and content).</a:t>
            </a:r>
          </a:p>
          <a:p>
            <a:pPr marL="228600" indent="-228600">
              <a:buAutoNum type="arabicPeriod"/>
            </a:pPr>
            <a:endParaRPr lang="en-US" sz="1100" dirty="0">
              <a:solidFill>
                <a:schemeClr val="tx1"/>
              </a:solidFill>
            </a:endParaRPr>
          </a:p>
          <a:p>
            <a:pPr marL="228600" indent="-228600">
              <a:buAutoNum type="arabicPeriod"/>
            </a:pPr>
            <a:r>
              <a:rPr lang="en-US" sz="1100" dirty="0">
                <a:solidFill>
                  <a:schemeClr val="tx1"/>
                </a:solidFill>
              </a:rPr>
              <a:t>We utilize competency-based assessments to assess student progress pre-K to grade 12.</a:t>
            </a:r>
          </a:p>
          <a:p>
            <a:pPr marL="228600" indent="-228600">
              <a:buAutoNum type="arabicPeriod"/>
            </a:pPr>
            <a:endParaRPr lang="en-US" sz="1100" dirty="0">
              <a:solidFill>
                <a:schemeClr val="tx1"/>
              </a:solidFill>
            </a:endParaRPr>
          </a:p>
          <a:p>
            <a:pPr marL="228600" indent="-228600">
              <a:buAutoNum type="arabicPeriod"/>
            </a:pPr>
            <a:r>
              <a:rPr lang="en-US" sz="1100" dirty="0">
                <a:solidFill>
                  <a:schemeClr val="tx1"/>
                </a:solidFill>
              </a:rPr>
              <a:t>We implement data driven, timely and targeted instructional interventions for students.</a:t>
            </a:r>
          </a:p>
        </p:txBody>
      </p:sp>
      <p:sp>
        <p:nvSpPr>
          <p:cNvPr id="12" name="Rectangle 11">
            <a:extLst>
              <a:ext uri="{FF2B5EF4-FFF2-40B4-BE49-F238E27FC236}">
                <a16:creationId xmlns:a16="http://schemas.microsoft.com/office/drawing/2014/main" id="{B39E1668-A31D-48E9-AAE2-2EFCEC1E3ED8}"/>
              </a:ext>
            </a:extLst>
          </p:cNvPr>
          <p:cNvSpPr/>
          <p:nvPr/>
        </p:nvSpPr>
        <p:spPr>
          <a:xfrm>
            <a:off x="855108" y="5137848"/>
            <a:ext cx="2074048" cy="161646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600" b="1" dirty="0">
                <a:solidFill>
                  <a:schemeClr val="tx1"/>
                </a:solidFill>
              </a:rPr>
              <a:t>District Measures</a:t>
            </a:r>
            <a:endParaRPr lang="en-US" sz="1100" dirty="0">
              <a:solidFill>
                <a:schemeClr val="tx1"/>
              </a:solidFill>
            </a:endParaRPr>
          </a:p>
          <a:p>
            <a:pPr marL="171450" indent="-171450">
              <a:buFont typeface="Arial" panose="020B0604020202020204" pitchFamily="34" charset="0"/>
              <a:buChar char="•"/>
            </a:pPr>
            <a:r>
              <a:rPr lang="en-US" sz="1100" dirty="0">
                <a:solidFill>
                  <a:schemeClr val="tx1"/>
                </a:solidFill>
              </a:rPr>
              <a:t>FSA 4</a:t>
            </a:r>
          </a:p>
          <a:p>
            <a:pPr marL="171450" indent="-171450">
              <a:buFont typeface="Arial" panose="020B0604020202020204" pitchFamily="34" charset="0"/>
              <a:buChar char="•"/>
            </a:pPr>
            <a:r>
              <a:rPr lang="en-US" sz="1100" dirty="0">
                <a:solidFill>
                  <a:schemeClr val="tx1"/>
                </a:solidFill>
              </a:rPr>
              <a:t>FSA 7</a:t>
            </a:r>
          </a:p>
          <a:p>
            <a:pPr marL="171450" indent="-171450">
              <a:buFont typeface="Arial" panose="020B0604020202020204" pitchFamily="34" charset="0"/>
              <a:buChar char="•"/>
            </a:pPr>
            <a:r>
              <a:rPr lang="en-US" sz="1100" dirty="0">
                <a:solidFill>
                  <a:schemeClr val="tx1"/>
                </a:solidFill>
              </a:rPr>
              <a:t>Numeracy 10</a:t>
            </a:r>
          </a:p>
          <a:p>
            <a:pPr marL="171450" indent="-171450">
              <a:buFont typeface="Arial" panose="020B0604020202020204" pitchFamily="34" charset="0"/>
              <a:buChar char="•"/>
            </a:pPr>
            <a:r>
              <a:rPr lang="en-US" sz="1100" dirty="0">
                <a:solidFill>
                  <a:schemeClr val="tx1"/>
                </a:solidFill>
              </a:rPr>
              <a:t>SNAP (Student Numeracy Assessment and Practice)</a:t>
            </a:r>
          </a:p>
        </p:txBody>
      </p:sp>
      <p:sp>
        <p:nvSpPr>
          <p:cNvPr id="23" name="Rectangle 22">
            <a:extLst>
              <a:ext uri="{FF2B5EF4-FFF2-40B4-BE49-F238E27FC236}">
                <a16:creationId xmlns:a16="http://schemas.microsoft.com/office/drawing/2014/main" id="{60916F76-1705-4249-BE3F-1F076B31C9CD}"/>
              </a:ext>
            </a:extLst>
          </p:cNvPr>
          <p:cNvSpPr/>
          <p:nvPr/>
        </p:nvSpPr>
        <p:spPr>
          <a:xfrm>
            <a:off x="2989743" y="2203068"/>
            <a:ext cx="6925733" cy="4551245"/>
          </a:xfrm>
          <a:prstGeom prst="rect">
            <a:avLst/>
          </a:prstGeom>
          <a:solidFill>
            <a:srgbClr val="E77204">
              <a:alpha val="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600" b="1" u="sng" dirty="0">
                <a:solidFill>
                  <a:srgbClr val="E77204"/>
                </a:solidFill>
              </a:rPr>
              <a:t>School Actions</a:t>
            </a:r>
          </a:p>
          <a:p>
            <a:endParaRPr lang="en-US" sz="1200" dirty="0">
              <a:solidFill>
                <a:schemeClr val="tx1"/>
              </a:solidFill>
            </a:endParaRPr>
          </a:p>
          <a:p>
            <a:r>
              <a:rPr lang="en-US" sz="1200" dirty="0">
                <a:solidFill>
                  <a:schemeClr val="tx1"/>
                </a:solidFill>
              </a:rPr>
              <a:t>1. Use of BC Curriculum to guide our instruction, plus vertical articulation with our collogues </a:t>
            </a:r>
          </a:p>
          <a:p>
            <a:r>
              <a:rPr lang="en-US" sz="1200" dirty="0">
                <a:solidFill>
                  <a:schemeClr val="tx1"/>
                </a:solidFill>
              </a:rPr>
              <a:t>2. Assessments such as the SNAP train students for a particular style of learning – does not assess all competencies </a:t>
            </a:r>
          </a:p>
          <a:p>
            <a:pPr marL="171450" indent="-171450">
              <a:buFont typeface="Arial" panose="020B0604020202020204" pitchFamily="34" charset="0"/>
              <a:buChar char="•"/>
            </a:pPr>
            <a:r>
              <a:rPr lang="en-US" sz="1200" dirty="0">
                <a:solidFill>
                  <a:schemeClr val="tx1"/>
                </a:solidFill>
              </a:rPr>
              <a:t>More use of competency rubrics would be helpful </a:t>
            </a:r>
          </a:p>
          <a:p>
            <a:endParaRPr lang="en-US" sz="1200" dirty="0">
              <a:solidFill>
                <a:schemeClr val="tx1"/>
              </a:solidFill>
            </a:endParaRPr>
          </a:p>
          <a:p>
            <a:r>
              <a:rPr lang="en-US" sz="1200" dirty="0">
                <a:solidFill>
                  <a:schemeClr val="tx1"/>
                </a:solidFill>
              </a:rPr>
              <a:t>3. Student Support Time, Homework Club and individual one on one instruction opportunities to guide students who require interventions</a:t>
            </a:r>
          </a:p>
          <a:p>
            <a:pPr marL="171450" indent="-171450">
              <a:buFont typeface="Arial" panose="020B0604020202020204" pitchFamily="34" charset="0"/>
              <a:buChar char="•"/>
            </a:pPr>
            <a:r>
              <a:rPr lang="en-US" sz="1200" dirty="0">
                <a:solidFill>
                  <a:schemeClr val="tx1"/>
                </a:solidFill>
              </a:rPr>
              <a:t>Evidence of those in need of these interventions comes from our daily formative assessments </a:t>
            </a:r>
          </a:p>
          <a:p>
            <a:r>
              <a:rPr lang="en-US" sz="1200" dirty="0">
                <a:solidFill>
                  <a:schemeClr val="tx1"/>
                </a:solidFill>
              </a:rPr>
              <a:t> </a:t>
            </a:r>
          </a:p>
          <a:p>
            <a:r>
              <a:rPr lang="en-US" sz="1200" dirty="0">
                <a:solidFill>
                  <a:schemeClr val="tx1"/>
                </a:solidFill>
              </a:rPr>
              <a:t>4. Targeted Interventions for those students in need of Tier 2 Interventions from LA and RT </a:t>
            </a:r>
          </a:p>
          <a:p>
            <a:r>
              <a:rPr lang="en-US" sz="1200" dirty="0">
                <a:solidFill>
                  <a:schemeClr val="tx1"/>
                </a:solidFill>
              </a:rPr>
              <a:t>5. Math Contests </a:t>
            </a:r>
          </a:p>
          <a:p>
            <a:r>
              <a:rPr lang="en-US" sz="1200" dirty="0">
                <a:solidFill>
                  <a:schemeClr val="tx1"/>
                </a:solidFill>
              </a:rPr>
              <a:t>6. After School Math Collab – passionate teachers willing to improve </a:t>
            </a:r>
          </a:p>
          <a:p>
            <a:r>
              <a:rPr lang="en-US" sz="1200" b="1" u="sng" dirty="0">
                <a:solidFill>
                  <a:schemeClr val="tx1"/>
                </a:solidFill>
              </a:rPr>
              <a:t>Actionable Items: </a:t>
            </a:r>
          </a:p>
          <a:p>
            <a:endParaRPr lang="en-US" sz="1200" dirty="0">
              <a:solidFill>
                <a:schemeClr val="tx1"/>
              </a:solidFill>
            </a:endParaRPr>
          </a:p>
          <a:p>
            <a:r>
              <a:rPr lang="en-US" sz="1200" dirty="0">
                <a:solidFill>
                  <a:schemeClr val="tx1"/>
                </a:solidFill>
              </a:rPr>
              <a:t>6. </a:t>
            </a:r>
            <a:r>
              <a:rPr lang="en-US" sz="1200" i="1" dirty="0">
                <a:solidFill>
                  <a:schemeClr val="tx1"/>
                </a:solidFill>
              </a:rPr>
              <a:t>Vertical Integration of Curriculum- Katie White Breakdown of Competencies – how do we enable this in a cohesive way across all departments and grades ??? Staff Meeting Time?</a:t>
            </a:r>
          </a:p>
          <a:p>
            <a:r>
              <a:rPr lang="en-US" sz="1200" i="1" dirty="0">
                <a:solidFill>
                  <a:schemeClr val="tx1"/>
                </a:solidFill>
              </a:rPr>
              <a:t>7. Vertical Teams Organize Priorities</a:t>
            </a:r>
          </a:p>
          <a:p>
            <a:pPr marL="171450" indent="-171450">
              <a:buFont typeface="Arial" panose="020B0604020202020204" pitchFamily="34" charset="0"/>
              <a:buChar char="•"/>
            </a:pPr>
            <a:r>
              <a:rPr lang="en-US" sz="1200" i="1" dirty="0">
                <a:solidFill>
                  <a:schemeClr val="tx1"/>
                </a:solidFill>
              </a:rPr>
              <a:t>What do you want students to know</a:t>
            </a:r>
          </a:p>
          <a:p>
            <a:pPr marL="171450" indent="-171450">
              <a:buFont typeface="Arial" panose="020B0604020202020204" pitchFamily="34" charset="0"/>
              <a:buChar char="•"/>
            </a:pPr>
            <a:r>
              <a:rPr lang="en-US" sz="1200" i="1" dirty="0">
                <a:solidFill>
                  <a:schemeClr val="tx1"/>
                </a:solidFill>
              </a:rPr>
              <a:t>What is important </a:t>
            </a:r>
          </a:p>
          <a:p>
            <a:pPr marL="171450" indent="-171450">
              <a:buFont typeface="Arial" panose="020B0604020202020204" pitchFamily="34" charset="0"/>
              <a:buChar char="•"/>
            </a:pPr>
            <a:r>
              <a:rPr lang="en-US" sz="1200" i="1" dirty="0">
                <a:solidFill>
                  <a:schemeClr val="tx1"/>
                </a:solidFill>
              </a:rPr>
              <a:t>Target basic skills in numeracy </a:t>
            </a:r>
          </a:p>
          <a:p>
            <a:r>
              <a:rPr lang="en-US" sz="1200" i="1" dirty="0">
                <a:solidFill>
                  <a:schemeClr val="tx1"/>
                </a:solidFill>
              </a:rPr>
              <a:t>8. What are ways to meet as math teachers without adding more meetings? – time for vertical alignment of curriculum in staff meetings to set forth a cohesive school plan </a:t>
            </a:r>
          </a:p>
          <a:p>
            <a:endParaRPr lang="en-US" sz="1100" dirty="0">
              <a:solidFill>
                <a:schemeClr val="tx1"/>
              </a:solidFill>
            </a:endParaRPr>
          </a:p>
          <a:p>
            <a:endParaRPr lang="en-US" sz="1100" dirty="0">
              <a:solidFill>
                <a:schemeClr val="tx1"/>
              </a:solidFill>
            </a:endParaRPr>
          </a:p>
        </p:txBody>
      </p:sp>
      <p:sp>
        <p:nvSpPr>
          <p:cNvPr id="24" name="Rectangle 23">
            <a:extLst>
              <a:ext uri="{FF2B5EF4-FFF2-40B4-BE49-F238E27FC236}">
                <a16:creationId xmlns:a16="http://schemas.microsoft.com/office/drawing/2014/main" id="{BE15593D-9A5C-4E00-822D-5BB3DFB950CB}"/>
              </a:ext>
            </a:extLst>
          </p:cNvPr>
          <p:cNvSpPr/>
          <p:nvPr/>
        </p:nvSpPr>
        <p:spPr>
          <a:xfrm>
            <a:off x="9976063" y="2203068"/>
            <a:ext cx="1909894" cy="4551245"/>
          </a:xfrm>
          <a:prstGeom prst="rect">
            <a:avLst/>
          </a:prstGeom>
          <a:solidFill>
            <a:srgbClr val="E77204">
              <a:alpha val="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dirty="0">
                <a:solidFill>
                  <a:srgbClr val="E77204"/>
                </a:solidFill>
              </a:rPr>
              <a:t>School Measures</a:t>
            </a:r>
          </a:p>
          <a:p>
            <a:endParaRPr lang="en-US" sz="1600" b="1" dirty="0">
              <a:solidFill>
                <a:srgbClr val="E77204"/>
              </a:solidFill>
            </a:endParaRPr>
          </a:p>
          <a:p>
            <a:r>
              <a:rPr lang="en-US" sz="1600" b="1" dirty="0">
                <a:solidFill>
                  <a:srgbClr val="E77204"/>
                </a:solidFill>
              </a:rPr>
              <a:t>SNAP-6 </a:t>
            </a:r>
          </a:p>
          <a:p>
            <a:r>
              <a:rPr lang="en-US" sz="1600" b="1" dirty="0">
                <a:solidFill>
                  <a:srgbClr val="E77204"/>
                </a:solidFill>
              </a:rPr>
              <a:t>FSA-7</a:t>
            </a:r>
          </a:p>
          <a:p>
            <a:r>
              <a:rPr lang="en-US" sz="1600" b="1" dirty="0">
                <a:solidFill>
                  <a:srgbClr val="E77204"/>
                </a:solidFill>
              </a:rPr>
              <a:t>SNAP-7</a:t>
            </a:r>
          </a:p>
          <a:p>
            <a:r>
              <a:rPr lang="en-US" sz="1600" b="1" dirty="0">
                <a:solidFill>
                  <a:srgbClr val="E77204"/>
                </a:solidFill>
              </a:rPr>
              <a:t>Paradigm Data Consolidation </a:t>
            </a:r>
          </a:p>
          <a:p>
            <a:endParaRPr lang="en-US" sz="1600" b="1" dirty="0">
              <a:solidFill>
                <a:srgbClr val="E77204"/>
              </a:solidFill>
            </a:endParaRPr>
          </a:p>
        </p:txBody>
      </p:sp>
      <p:sp>
        <p:nvSpPr>
          <p:cNvPr id="13" name="Rectangle 12">
            <a:extLst>
              <a:ext uri="{FF2B5EF4-FFF2-40B4-BE49-F238E27FC236}">
                <a16:creationId xmlns:a16="http://schemas.microsoft.com/office/drawing/2014/main" id="{3F019421-394F-42FD-AB4E-0270011C69BF}"/>
              </a:ext>
            </a:extLst>
          </p:cNvPr>
          <p:cNvSpPr/>
          <p:nvPr/>
        </p:nvSpPr>
        <p:spPr>
          <a:xfrm>
            <a:off x="0" y="2968"/>
            <a:ext cx="12192000" cy="419450"/>
          </a:xfrm>
          <a:prstGeom prst="rect">
            <a:avLst/>
          </a:prstGeom>
          <a:solidFill>
            <a:srgbClr val="E772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4" name="Picture 13">
            <a:extLst>
              <a:ext uri="{FF2B5EF4-FFF2-40B4-BE49-F238E27FC236}">
                <a16:creationId xmlns:a16="http://schemas.microsoft.com/office/drawing/2014/main" id="{D5A05274-C482-4E21-A5F5-DE48A618EAEF}"/>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941746" y="77186"/>
            <a:ext cx="275424" cy="275424"/>
          </a:xfrm>
          <a:prstGeom prst="rect">
            <a:avLst/>
          </a:prstGeom>
        </p:spPr>
      </p:pic>
      <p:sp>
        <p:nvSpPr>
          <p:cNvPr id="15" name="TextBox 14">
            <a:extLst>
              <a:ext uri="{FF2B5EF4-FFF2-40B4-BE49-F238E27FC236}">
                <a16:creationId xmlns:a16="http://schemas.microsoft.com/office/drawing/2014/main" id="{A1E16881-EE8B-4DB0-AD2D-5CFF9477BB6F}"/>
              </a:ext>
            </a:extLst>
          </p:cNvPr>
          <p:cNvSpPr txBox="1"/>
          <p:nvPr/>
        </p:nvSpPr>
        <p:spPr>
          <a:xfrm>
            <a:off x="5357847" y="18463"/>
            <a:ext cx="1702965" cy="369332"/>
          </a:xfrm>
          <a:prstGeom prst="rect">
            <a:avLst/>
          </a:prstGeom>
          <a:noFill/>
        </p:spPr>
        <p:txBody>
          <a:bodyPr wrap="square" rtlCol="0">
            <a:spAutoFit/>
          </a:bodyPr>
          <a:lstStyle/>
          <a:p>
            <a:r>
              <a:rPr lang="en-US" dirty="0">
                <a:solidFill>
                  <a:schemeClr val="bg1"/>
                </a:solidFill>
              </a:rPr>
              <a:t>NUMERACY</a:t>
            </a:r>
          </a:p>
        </p:txBody>
      </p:sp>
      <p:pic>
        <p:nvPicPr>
          <p:cNvPr id="2" name="Picture 1">
            <a:extLst>
              <a:ext uri="{FF2B5EF4-FFF2-40B4-BE49-F238E27FC236}">
                <a16:creationId xmlns:a16="http://schemas.microsoft.com/office/drawing/2014/main" id="{A73AE988-92FA-509D-2B31-AEF539BD4361}"/>
              </a:ext>
            </a:extLst>
          </p:cNvPr>
          <p:cNvPicPr>
            <a:picLocks noChangeAspect="1"/>
          </p:cNvPicPr>
          <p:nvPr/>
        </p:nvPicPr>
        <p:blipFill>
          <a:blip r:embed="rId3"/>
          <a:stretch>
            <a:fillRect/>
          </a:stretch>
        </p:blipFill>
        <p:spPr>
          <a:xfrm>
            <a:off x="872171" y="454564"/>
            <a:ext cx="902286" cy="835224"/>
          </a:xfrm>
          <a:prstGeom prst="rect">
            <a:avLst/>
          </a:prstGeom>
        </p:spPr>
      </p:pic>
    </p:spTree>
    <p:extLst>
      <p:ext uri="{BB962C8B-B14F-4D97-AF65-F5344CB8AC3E}">
        <p14:creationId xmlns:p14="http://schemas.microsoft.com/office/powerpoint/2010/main" val="4244691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FD8CEBD5-F62D-456B-BA3E-356E82425E24}"/>
              </a:ext>
            </a:extLst>
          </p:cNvPr>
          <p:cNvSpPr/>
          <p:nvPr/>
        </p:nvSpPr>
        <p:spPr>
          <a:xfrm>
            <a:off x="0" y="-320"/>
            <a:ext cx="12192000" cy="419450"/>
          </a:xfrm>
          <a:prstGeom prst="rect">
            <a:avLst/>
          </a:prstGeom>
          <a:solidFill>
            <a:srgbClr val="F5A70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7" name="Picture 16">
            <a:extLst>
              <a:ext uri="{FF2B5EF4-FFF2-40B4-BE49-F238E27FC236}">
                <a16:creationId xmlns:a16="http://schemas.microsoft.com/office/drawing/2014/main" id="{CF3B8D32-DAA8-4BBC-A565-F108CF90FC4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773314" y="74457"/>
            <a:ext cx="288539" cy="275424"/>
          </a:xfrm>
          <a:prstGeom prst="rect">
            <a:avLst/>
          </a:prstGeom>
        </p:spPr>
      </p:pic>
      <p:sp>
        <p:nvSpPr>
          <p:cNvPr id="18" name="TextBox 17">
            <a:extLst>
              <a:ext uri="{FF2B5EF4-FFF2-40B4-BE49-F238E27FC236}">
                <a16:creationId xmlns:a16="http://schemas.microsoft.com/office/drawing/2014/main" id="{417B4230-CD6E-403F-9526-0EBC9A63F926}"/>
              </a:ext>
            </a:extLst>
          </p:cNvPr>
          <p:cNvSpPr txBox="1"/>
          <p:nvPr/>
        </p:nvSpPr>
        <p:spPr>
          <a:xfrm>
            <a:off x="4195972" y="15734"/>
            <a:ext cx="4026715" cy="369332"/>
          </a:xfrm>
          <a:prstGeom prst="rect">
            <a:avLst/>
          </a:prstGeom>
          <a:noFill/>
        </p:spPr>
        <p:txBody>
          <a:bodyPr wrap="square" rtlCol="0">
            <a:spAutoFit/>
          </a:bodyPr>
          <a:lstStyle/>
          <a:p>
            <a:r>
              <a:rPr lang="en-US" dirty="0">
                <a:solidFill>
                  <a:schemeClr val="bg1"/>
                </a:solidFill>
              </a:rPr>
              <a:t>HUMAN AND SOCIAL DEVELOPMENT</a:t>
            </a:r>
          </a:p>
        </p:txBody>
      </p:sp>
      <p:sp>
        <p:nvSpPr>
          <p:cNvPr id="9" name="Rectangle 8">
            <a:extLst>
              <a:ext uri="{FF2B5EF4-FFF2-40B4-BE49-F238E27FC236}">
                <a16:creationId xmlns:a16="http://schemas.microsoft.com/office/drawing/2014/main" id="{4E268AD7-4336-4959-A3D9-40D98B334448}"/>
              </a:ext>
            </a:extLst>
          </p:cNvPr>
          <p:cNvSpPr/>
          <p:nvPr/>
        </p:nvSpPr>
        <p:spPr>
          <a:xfrm>
            <a:off x="855108" y="1335681"/>
            <a:ext cx="11049000" cy="763093"/>
          </a:xfrm>
          <a:prstGeom prst="rect">
            <a:avLst/>
          </a:prstGeom>
          <a:solidFill>
            <a:schemeClr val="tx1">
              <a:alpha val="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dirty="0">
                <a:solidFill>
                  <a:schemeClr val="tx1"/>
                </a:solidFill>
              </a:rPr>
              <a:t>Goal</a:t>
            </a:r>
          </a:p>
          <a:p>
            <a:r>
              <a:rPr lang="en-US" sz="1100" dirty="0">
                <a:solidFill>
                  <a:schemeClr val="tx1"/>
                </a:solidFill>
              </a:rPr>
              <a:t>We celebrate diversity, embrace inclusion and foster a sense of belonging to ensure all students thrive. Equity and inclusion are foundational to learning and leading, and are critical to success, wellbeing and fulfillment. </a:t>
            </a:r>
          </a:p>
        </p:txBody>
      </p:sp>
      <p:sp>
        <p:nvSpPr>
          <p:cNvPr id="12" name="Rectangle 11">
            <a:extLst>
              <a:ext uri="{FF2B5EF4-FFF2-40B4-BE49-F238E27FC236}">
                <a16:creationId xmlns:a16="http://schemas.microsoft.com/office/drawing/2014/main" id="{B39E1668-A31D-48E9-AAE2-2EFCEC1E3ED8}"/>
              </a:ext>
            </a:extLst>
          </p:cNvPr>
          <p:cNvSpPr/>
          <p:nvPr/>
        </p:nvSpPr>
        <p:spPr>
          <a:xfrm>
            <a:off x="838045" y="5151594"/>
            <a:ext cx="2074048" cy="161646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600" b="1" dirty="0">
                <a:solidFill>
                  <a:schemeClr val="tx1"/>
                </a:solidFill>
              </a:rPr>
              <a:t>District Measures</a:t>
            </a:r>
            <a:endParaRPr lang="en-US" sz="1100" dirty="0">
              <a:solidFill>
                <a:schemeClr val="tx1"/>
              </a:solidFill>
            </a:endParaRPr>
          </a:p>
          <a:p>
            <a:pPr marL="171450" indent="-171450">
              <a:buFont typeface="Arial" panose="020B0604020202020204" pitchFamily="34" charset="0"/>
              <a:buChar char="•"/>
            </a:pPr>
            <a:r>
              <a:rPr lang="en-US" sz="1000" dirty="0">
                <a:solidFill>
                  <a:schemeClr val="tx1"/>
                </a:solidFill>
              </a:rPr>
              <a:t>Student Learning Survey grade 4, 7, 10 and 12</a:t>
            </a:r>
          </a:p>
          <a:p>
            <a:pPr marL="171450" indent="-171450">
              <a:buFont typeface="Arial" panose="020B0604020202020204" pitchFamily="34" charset="0"/>
              <a:buChar char="•"/>
            </a:pPr>
            <a:r>
              <a:rPr lang="en-US" sz="1000" dirty="0">
                <a:solidFill>
                  <a:schemeClr val="tx1"/>
                </a:solidFill>
              </a:rPr>
              <a:t>EDI (Early Years) </a:t>
            </a:r>
          </a:p>
          <a:p>
            <a:pPr marL="171450" indent="-171450">
              <a:buFont typeface="Arial" panose="020B0604020202020204" pitchFamily="34" charset="0"/>
              <a:buChar char="•"/>
            </a:pPr>
            <a:r>
              <a:rPr lang="en-US" sz="1000" dirty="0">
                <a:solidFill>
                  <a:schemeClr val="tx1"/>
                </a:solidFill>
              </a:rPr>
              <a:t>CHEQ (Kindergarten)</a:t>
            </a:r>
          </a:p>
          <a:p>
            <a:pPr marL="171450" indent="-171450">
              <a:buFont typeface="Arial" panose="020B0604020202020204" pitchFamily="34" charset="0"/>
              <a:buChar char="•"/>
            </a:pPr>
            <a:r>
              <a:rPr lang="en-US" sz="1000" dirty="0">
                <a:solidFill>
                  <a:schemeClr val="tx1"/>
                </a:solidFill>
              </a:rPr>
              <a:t>MDI (Middle Years)</a:t>
            </a:r>
          </a:p>
          <a:p>
            <a:pPr marL="171450" indent="-171450">
              <a:buFont typeface="Arial" panose="020B0604020202020204" pitchFamily="34" charset="0"/>
              <a:buChar char="•"/>
            </a:pPr>
            <a:r>
              <a:rPr lang="en-US" sz="1000" dirty="0">
                <a:solidFill>
                  <a:schemeClr val="tx1"/>
                </a:solidFill>
              </a:rPr>
              <a:t>BCAHS (BC Adolescent Health Survey)</a:t>
            </a:r>
          </a:p>
          <a:p>
            <a:pPr marL="171450" indent="-171450">
              <a:buFont typeface="Arial" panose="020B0604020202020204" pitchFamily="34" charset="0"/>
              <a:buChar char="•"/>
            </a:pPr>
            <a:r>
              <a:rPr lang="en-US" sz="1000" dirty="0">
                <a:solidFill>
                  <a:schemeClr val="tx1"/>
                </a:solidFill>
              </a:rPr>
              <a:t>YDI (Secondary Years)</a:t>
            </a:r>
          </a:p>
        </p:txBody>
      </p:sp>
      <p:sp>
        <p:nvSpPr>
          <p:cNvPr id="23" name="Rectangle 22">
            <a:extLst>
              <a:ext uri="{FF2B5EF4-FFF2-40B4-BE49-F238E27FC236}">
                <a16:creationId xmlns:a16="http://schemas.microsoft.com/office/drawing/2014/main" id="{60916F76-1705-4249-BE3F-1F076B31C9CD}"/>
              </a:ext>
            </a:extLst>
          </p:cNvPr>
          <p:cNvSpPr/>
          <p:nvPr/>
        </p:nvSpPr>
        <p:spPr>
          <a:xfrm>
            <a:off x="2912094" y="1805049"/>
            <a:ext cx="7046906" cy="5373517"/>
          </a:xfrm>
          <a:prstGeom prst="rect">
            <a:avLst/>
          </a:prstGeom>
          <a:solidFill>
            <a:srgbClr val="F5A706">
              <a:alpha val="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600" b="1" u="sng" dirty="0">
                <a:solidFill>
                  <a:srgbClr val="F5A706"/>
                </a:solidFill>
              </a:rPr>
              <a:t>School Actions</a:t>
            </a:r>
            <a:endParaRPr lang="en-US" sz="1100" b="1" u="sng" dirty="0">
              <a:solidFill>
                <a:schemeClr val="tx1"/>
              </a:solidFill>
            </a:endParaRPr>
          </a:p>
          <a:p>
            <a:pPr marL="228600" indent="-228600">
              <a:buAutoNum type="arabicPeriod"/>
            </a:pPr>
            <a:r>
              <a:rPr lang="en-US" sz="1100" dirty="0">
                <a:solidFill>
                  <a:schemeClr val="tx1"/>
                </a:solidFill>
              </a:rPr>
              <a:t>Check in’s with students to see how they are doing during class time. Conversations</a:t>
            </a:r>
          </a:p>
          <a:p>
            <a:pPr marL="228600" indent="-228600">
              <a:buAutoNum type="arabicPeriod"/>
            </a:pPr>
            <a:r>
              <a:rPr lang="en-US" sz="1100" dirty="0">
                <a:solidFill>
                  <a:schemeClr val="tx1"/>
                </a:solidFill>
              </a:rPr>
              <a:t>Be a Kind Human- recognition for those going above and beyond for kindness and thinking of others – students and staff </a:t>
            </a:r>
          </a:p>
          <a:p>
            <a:pPr marL="228600" indent="-228600">
              <a:buAutoNum type="arabicPeriod"/>
            </a:pPr>
            <a:r>
              <a:rPr lang="en-US" sz="1100" dirty="0">
                <a:solidFill>
                  <a:schemeClr val="tx1"/>
                </a:solidFill>
              </a:rPr>
              <a:t>Post Cards Home Recognizing the importance of letting families know how well their students have been doing when they are recognized by teachers </a:t>
            </a:r>
          </a:p>
          <a:p>
            <a:pPr marL="228600" indent="-228600">
              <a:buAutoNum type="arabicPeriod"/>
            </a:pPr>
            <a:r>
              <a:rPr lang="en-US" sz="1100" dirty="0">
                <a:solidFill>
                  <a:schemeClr val="tx1"/>
                </a:solidFill>
              </a:rPr>
              <a:t>Paradigm</a:t>
            </a:r>
          </a:p>
          <a:p>
            <a:pPr marL="171450" indent="-171450">
              <a:buFont typeface="Arial" panose="020B0604020202020204" pitchFamily="34" charset="0"/>
              <a:buChar char="•"/>
            </a:pPr>
            <a:r>
              <a:rPr lang="en-US" sz="1100" dirty="0">
                <a:solidFill>
                  <a:schemeClr val="tx1"/>
                </a:solidFill>
              </a:rPr>
              <a:t>Transition notes from elementary </a:t>
            </a:r>
          </a:p>
          <a:p>
            <a:pPr marL="171450" indent="-171450">
              <a:buFont typeface="Arial" panose="020B0604020202020204" pitchFamily="34" charset="0"/>
              <a:buChar char="•"/>
            </a:pPr>
            <a:r>
              <a:rPr lang="en-US" sz="1100" dirty="0">
                <a:solidFill>
                  <a:schemeClr val="tx1"/>
                </a:solidFill>
              </a:rPr>
              <a:t>Grade to Grade transition notes at VMS</a:t>
            </a:r>
          </a:p>
          <a:p>
            <a:pPr marL="171450" indent="-171450">
              <a:buFont typeface="Arial" panose="020B0604020202020204" pitchFamily="34" charset="0"/>
              <a:buChar char="•"/>
            </a:pPr>
            <a:r>
              <a:rPr lang="en-US" sz="1100" dirty="0">
                <a:solidFill>
                  <a:schemeClr val="tx1"/>
                </a:solidFill>
              </a:rPr>
              <a:t>More information needed for all students not just reluctant learners  </a:t>
            </a:r>
          </a:p>
          <a:p>
            <a:r>
              <a:rPr lang="en-US" sz="1100" dirty="0">
                <a:solidFill>
                  <a:schemeClr val="tx1"/>
                </a:solidFill>
              </a:rPr>
              <a:t>5. SEL of Teachers included in Meetings that can be carried over into the classroom – Jody </a:t>
            </a:r>
            <a:r>
              <a:rPr lang="en-US" sz="1100" dirty="0" err="1">
                <a:solidFill>
                  <a:schemeClr val="tx1"/>
                </a:solidFill>
              </a:rPr>
              <a:t>Carrignton</a:t>
            </a:r>
            <a:r>
              <a:rPr lang="en-US" sz="1100" dirty="0">
                <a:solidFill>
                  <a:schemeClr val="tx1"/>
                </a:solidFill>
              </a:rPr>
              <a:t> lessons from the start of the year </a:t>
            </a:r>
          </a:p>
          <a:p>
            <a:r>
              <a:rPr lang="en-US" sz="1100" dirty="0">
                <a:solidFill>
                  <a:schemeClr val="tx1"/>
                </a:solidFill>
              </a:rPr>
              <a:t>6. Core Competency Self Assessments </a:t>
            </a:r>
          </a:p>
          <a:p>
            <a:r>
              <a:rPr lang="en-US" sz="1100" dirty="0">
                <a:solidFill>
                  <a:schemeClr val="tx1"/>
                </a:solidFill>
              </a:rPr>
              <a:t>7. Grade Wide Initiatives: Grade 7 Food Drive, Grade 8’s Fun Day for Grade 6’s </a:t>
            </a:r>
          </a:p>
          <a:p>
            <a:r>
              <a:rPr lang="en-US" sz="1100" dirty="0">
                <a:solidFill>
                  <a:schemeClr val="tx1"/>
                </a:solidFill>
              </a:rPr>
              <a:t>8. School Wide Initiatives: Clothing drives, Cereal Box Challenge </a:t>
            </a:r>
          </a:p>
          <a:p>
            <a:r>
              <a:rPr lang="en-US" sz="1100" dirty="0">
                <a:solidFill>
                  <a:schemeClr val="tx1"/>
                </a:solidFill>
              </a:rPr>
              <a:t>9. Leadership for Students to participate in </a:t>
            </a:r>
          </a:p>
          <a:p>
            <a:r>
              <a:rPr lang="en-US" sz="1100" dirty="0">
                <a:solidFill>
                  <a:schemeClr val="tx1"/>
                </a:solidFill>
              </a:rPr>
              <a:t>10. DOVE Girls</a:t>
            </a:r>
          </a:p>
          <a:p>
            <a:r>
              <a:rPr lang="en-US" sz="1100" dirty="0">
                <a:solidFill>
                  <a:schemeClr val="tx1"/>
                </a:solidFill>
              </a:rPr>
              <a:t>11. WEB </a:t>
            </a:r>
          </a:p>
          <a:p>
            <a:r>
              <a:rPr lang="en-US" sz="1100" dirty="0">
                <a:solidFill>
                  <a:schemeClr val="tx1"/>
                </a:solidFill>
              </a:rPr>
              <a:t>12. Working within Family of Schools partnerships to provide ”At Risk” students with the opportunity to find helping and leadership roles with elementary aged students – Tyson Elementary Partnership </a:t>
            </a:r>
          </a:p>
          <a:p>
            <a:r>
              <a:rPr lang="en-US" sz="1100" dirty="0">
                <a:solidFill>
                  <a:schemeClr val="tx1"/>
                </a:solidFill>
              </a:rPr>
              <a:t>13. Student Services Department: Inclusion Teacher support, counselling support, RT/LA </a:t>
            </a:r>
          </a:p>
          <a:p>
            <a:r>
              <a:rPr lang="en-US" sz="1100" dirty="0">
                <a:solidFill>
                  <a:schemeClr val="tx1"/>
                </a:solidFill>
              </a:rPr>
              <a:t>24. Circle of Courage Framework as the guiding Principle for developing social and emotional needs of the “Whole Child”</a:t>
            </a:r>
          </a:p>
          <a:p>
            <a:r>
              <a:rPr lang="en-US" sz="1000" b="1" u="sng" dirty="0">
                <a:solidFill>
                  <a:schemeClr val="tx1"/>
                </a:solidFill>
              </a:rPr>
              <a:t>Actionable Items </a:t>
            </a:r>
          </a:p>
          <a:p>
            <a:pPr marL="228600" indent="-228600">
              <a:buAutoNum type="arabicPeriod"/>
            </a:pPr>
            <a:r>
              <a:rPr lang="en-US" sz="1000" dirty="0">
                <a:solidFill>
                  <a:schemeClr val="tx1"/>
                </a:solidFill>
              </a:rPr>
              <a:t>Can Class groupings in September be based off of feedback from Grade 7 teachers ?</a:t>
            </a:r>
          </a:p>
          <a:p>
            <a:pPr marL="228600" indent="-228600">
              <a:buAutoNum type="arabicPeriod" startAt="2"/>
            </a:pPr>
            <a:r>
              <a:rPr lang="en-US" sz="1000" dirty="0">
                <a:solidFill>
                  <a:schemeClr val="tx1"/>
                </a:solidFill>
              </a:rPr>
              <a:t>Connecting with students in all cohorts? </a:t>
            </a:r>
          </a:p>
          <a:p>
            <a:pPr marL="228600" indent="-228600">
              <a:buAutoNum type="arabicPeriod" startAt="2"/>
            </a:pPr>
            <a:r>
              <a:rPr lang="en-US" sz="1000" dirty="0">
                <a:solidFill>
                  <a:schemeClr val="tx1"/>
                </a:solidFill>
              </a:rPr>
              <a:t>Vertical Integration of Health Curriculum/ lessons : Growth Mindset, Resiliency, Mental Health </a:t>
            </a:r>
          </a:p>
          <a:p>
            <a:pPr marL="228600" indent="-228600">
              <a:buFont typeface="Arial" panose="020B0604020202020204" pitchFamily="34" charset="0"/>
              <a:buChar char="•"/>
            </a:pPr>
            <a:r>
              <a:rPr lang="en-US" sz="1000" dirty="0">
                <a:solidFill>
                  <a:schemeClr val="tx1"/>
                </a:solidFill>
              </a:rPr>
              <a:t>E.g. In Grade 6 we do… In Grade 7 we do…</a:t>
            </a:r>
          </a:p>
          <a:p>
            <a:r>
              <a:rPr lang="en-US" sz="1000" dirty="0">
                <a:solidFill>
                  <a:schemeClr val="tx1"/>
                </a:solidFill>
              </a:rPr>
              <a:t>4. Days of the Month that can be SEL Days </a:t>
            </a:r>
          </a:p>
          <a:p>
            <a:r>
              <a:rPr lang="en-US" sz="1000" dirty="0">
                <a:solidFill>
                  <a:schemeClr val="tx1"/>
                </a:solidFill>
              </a:rPr>
              <a:t>5. SEL of Teachers included in Meetings that can be carried over into the classroom – Jody </a:t>
            </a:r>
            <a:r>
              <a:rPr lang="en-US" sz="1000" dirty="0" err="1">
                <a:solidFill>
                  <a:schemeClr val="tx1"/>
                </a:solidFill>
              </a:rPr>
              <a:t>Carrignton</a:t>
            </a:r>
            <a:r>
              <a:rPr lang="en-US" sz="1000" dirty="0">
                <a:solidFill>
                  <a:schemeClr val="tx1"/>
                </a:solidFill>
              </a:rPr>
              <a:t> lessons from the start of the year </a:t>
            </a:r>
          </a:p>
          <a:p>
            <a:pPr marL="228600" indent="-228600">
              <a:buAutoNum type="arabicPeriod"/>
            </a:pPr>
            <a:endParaRPr lang="en-US" sz="1100" dirty="0">
              <a:solidFill>
                <a:schemeClr val="tx1"/>
              </a:solidFill>
            </a:endParaRPr>
          </a:p>
          <a:p>
            <a:pPr marL="228600" indent="-228600">
              <a:buAutoNum type="arabicPeriod"/>
            </a:pPr>
            <a:endParaRPr lang="en-US" sz="1100" dirty="0">
              <a:solidFill>
                <a:schemeClr val="tx1"/>
              </a:solidFill>
            </a:endParaRPr>
          </a:p>
          <a:p>
            <a:pPr marL="228600" indent="-228600">
              <a:buAutoNum type="arabicPeriod"/>
            </a:pPr>
            <a:endParaRPr lang="en-US" sz="1100" dirty="0">
              <a:solidFill>
                <a:schemeClr val="tx1"/>
              </a:solidFill>
            </a:endParaRPr>
          </a:p>
          <a:p>
            <a:pPr marL="228600" indent="-228600">
              <a:buAutoNum type="arabicPeriod"/>
            </a:pPr>
            <a:endParaRPr lang="en-US" sz="1100" dirty="0">
              <a:solidFill>
                <a:schemeClr val="tx1"/>
              </a:solidFill>
            </a:endParaRPr>
          </a:p>
          <a:p>
            <a:pPr marL="228600" indent="-228600">
              <a:buAutoNum type="arabicPeriod"/>
            </a:pPr>
            <a:endParaRPr lang="en-US" sz="1100" dirty="0">
              <a:solidFill>
                <a:schemeClr val="tx1"/>
              </a:solidFill>
            </a:endParaRPr>
          </a:p>
          <a:p>
            <a:pPr marL="228600" indent="-228600">
              <a:buAutoNum type="arabicPeriod"/>
            </a:pPr>
            <a:endParaRPr lang="en-US" sz="1100" dirty="0">
              <a:solidFill>
                <a:schemeClr val="tx1"/>
              </a:solidFill>
            </a:endParaRPr>
          </a:p>
          <a:p>
            <a:pPr marL="228600" indent="-228600">
              <a:buAutoNum type="arabicPeriod"/>
            </a:pPr>
            <a:endParaRPr lang="en-US" sz="1100" dirty="0">
              <a:solidFill>
                <a:schemeClr val="tx1"/>
              </a:solidFill>
            </a:endParaRPr>
          </a:p>
          <a:p>
            <a:pPr marL="228600" indent="-228600">
              <a:buAutoNum type="arabicPeriod"/>
            </a:pPr>
            <a:endParaRPr lang="en-US" sz="1100" dirty="0">
              <a:solidFill>
                <a:schemeClr val="tx1"/>
              </a:solidFill>
            </a:endParaRPr>
          </a:p>
          <a:p>
            <a:pPr marL="228600" indent="-228600">
              <a:buAutoNum type="arabicPeriod"/>
            </a:pPr>
            <a:endParaRPr lang="en-US" sz="1100" dirty="0">
              <a:solidFill>
                <a:schemeClr val="tx1"/>
              </a:solidFill>
            </a:endParaRPr>
          </a:p>
          <a:p>
            <a:pPr marL="228600" indent="-228600">
              <a:buAutoNum type="arabicPeriod"/>
            </a:pPr>
            <a:endParaRPr lang="en-US" sz="1100" dirty="0">
              <a:solidFill>
                <a:schemeClr val="tx1"/>
              </a:solidFill>
            </a:endParaRPr>
          </a:p>
          <a:p>
            <a:pPr marL="228600" indent="-228600">
              <a:buAutoNum type="arabicPeriod"/>
            </a:pPr>
            <a:endParaRPr lang="en-US" sz="1100" dirty="0">
              <a:solidFill>
                <a:schemeClr val="tx1"/>
              </a:solidFill>
            </a:endParaRPr>
          </a:p>
          <a:p>
            <a:pPr marL="228600" indent="-228600">
              <a:buAutoNum type="arabicPeriod"/>
            </a:pPr>
            <a:endParaRPr lang="en-US" sz="1100" dirty="0">
              <a:solidFill>
                <a:schemeClr val="tx1"/>
              </a:solidFill>
            </a:endParaRPr>
          </a:p>
          <a:p>
            <a:pPr marL="228600" indent="-228600">
              <a:buAutoNum type="arabicPeriod"/>
            </a:pPr>
            <a:endParaRPr lang="en-US" sz="1100" dirty="0">
              <a:solidFill>
                <a:schemeClr val="tx1"/>
              </a:solidFill>
            </a:endParaRPr>
          </a:p>
          <a:p>
            <a:pPr marL="228600" indent="-228600">
              <a:buAutoNum type="arabicPeriod"/>
            </a:pPr>
            <a:endParaRPr lang="en-US" sz="1100" dirty="0">
              <a:solidFill>
                <a:schemeClr val="tx1"/>
              </a:solidFill>
            </a:endParaRPr>
          </a:p>
          <a:p>
            <a:r>
              <a:rPr lang="en-US" sz="1100" dirty="0">
                <a:solidFill>
                  <a:schemeClr val="tx1"/>
                </a:solidFill>
              </a:rPr>
              <a:t>Connecting with students in all cohorts? </a:t>
            </a:r>
          </a:p>
        </p:txBody>
      </p:sp>
      <p:sp>
        <p:nvSpPr>
          <p:cNvPr id="24" name="Rectangle 23">
            <a:extLst>
              <a:ext uri="{FF2B5EF4-FFF2-40B4-BE49-F238E27FC236}">
                <a16:creationId xmlns:a16="http://schemas.microsoft.com/office/drawing/2014/main" id="{BE15593D-9A5C-4E00-822D-5BB3DFB950CB}"/>
              </a:ext>
            </a:extLst>
          </p:cNvPr>
          <p:cNvSpPr/>
          <p:nvPr/>
        </p:nvSpPr>
        <p:spPr>
          <a:xfrm>
            <a:off x="9959000" y="2216814"/>
            <a:ext cx="1909894" cy="4551245"/>
          </a:xfrm>
          <a:prstGeom prst="rect">
            <a:avLst/>
          </a:prstGeom>
          <a:solidFill>
            <a:srgbClr val="F5A706">
              <a:alpha val="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dirty="0">
                <a:solidFill>
                  <a:srgbClr val="F5A706"/>
                </a:solidFill>
              </a:rPr>
              <a:t>School Measures</a:t>
            </a:r>
          </a:p>
          <a:p>
            <a:endParaRPr lang="en-US" sz="1600" b="1" dirty="0">
              <a:solidFill>
                <a:srgbClr val="F5A706"/>
              </a:solidFill>
            </a:endParaRPr>
          </a:p>
          <a:p>
            <a:r>
              <a:rPr lang="en-US" sz="1400" b="1" dirty="0">
                <a:solidFill>
                  <a:srgbClr val="F5A706"/>
                </a:solidFill>
              </a:rPr>
              <a:t>MDI Survey- Grade 7</a:t>
            </a:r>
          </a:p>
          <a:p>
            <a:r>
              <a:rPr lang="en-US" sz="1400" b="1" dirty="0">
                <a:solidFill>
                  <a:srgbClr val="F5A706"/>
                </a:solidFill>
              </a:rPr>
              <a:t> </a:t>
            </a:r>
          </a:p>
          <a:p>
            <a:r>
              <a:rPr lang="en-US" sz="1400" b="1" dirty="0">
                <a:solidFill>
                  <a:srgbClr val="F5A706"/>
                </a:solidFill>
              </a:rPr>
              <a:t>Transition Survey Data</a:t>
            </a:r>
          </a:p>
          <a:p>
            <a:endParaRPr lang="en-US" sz="1400" b="1" dirty="0">
              <a:solidFill>
                <a:srgbClr val="F5A706"/>
              </a:solidFill>
            </a:endParaRPr>
          </a:p>
          <a:p>
            <a:r>
              <a:rPr lang="en-US" sz="1400" b="1" dirty="0">
                <a:solidFill>
                  <a:srgbClr val="F5A706"/>
                </a:solidFill>
              </a:rPr>
              <a:t>Equity Scan</a:t>
            </a:r>
          </a:p>
          <a:p>
            <a:endParaRPr lang="en-US" sz="1400" b="1" dirty="0">
              <a:solidFill>
                <a:srgbClr val="F5A706"/>
              </a:solidFill>
            </a:endParaRPr>
          </a:p>
          <a:p>
            <a:r>
              <a:rPr lang="en-US" sz="1400" b="1" dirty="0">
                <a:solidFill>
                  <a:srgbClr val="F5A706"/>
                </a:solidFill>
              </a:rPr>
              <a:t>Core Competency Student</a:t>
            </a:r>
          </a:p>
          <a:p>
            <a:r>
              <a:rPr lang="en-US" sz="1400" b="1" dirty="0">
                <a:solidFill>
                  <a:srgbClr val="F5A706"/>
                </a:solidFill>
              </a:rPr>
              <a:t>Self-Evaluation Review</a:t>
            </a:r>
          </a:p>
          <a:p>
            <a:endParaRPr lang="en-US" sz="1600" b="1" dirty="0">
              <a:solidFill>
                <a:srgbClr val="F5A706"/>
              </a:solidFill>
            </a:endParaRPr>
          </a:p>
        </p:txBody>
      </p:sp>
      <p:sp>
        <p:nvSpPr>
          <p:cNvPr id="10" name="Rectangle 9">
            <a:extLst>
              <a:ext uri="{FF2B5EF4-FFF2-40B4-BE49-F238E27FC236}">
                <a16:creationId xmlns:a16="http://schemas.microsoft.com/office/drawing/2014/main" id="{182CB4DE-8A34-48AB-9D09-C87A971C5C23}"/>
              </a:ext>
            </a:extLst>
          </p:cNvPr>
          <p:cNvSpPr/>
          <p:nvPr/>
        </p:nvSpPr>
        <p:spPr>
          <a:xfrm>
            <a:off x="838045" y="2216814"/>
            <a:ext cx="2074048" cy="286722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28600" indent="-228600">
              <a:buAutoNum type="arabicPeriod"/>
            </a:pPr>
            <a:r>
              <a:rPr lang="en-US" sz="900" dirty="0">
                <a:solidFill>
                  <a:schemeClr val="tx1"/>
                </a:solidFill>
              </a:rPr>
              <a:t>We understand, plan and deliver competency-based curriculum (curricular competencies and content) related to Social Emotional Learning and Mental Health Literacy.</a:t>
            </a:r>
          </a:p>
          <a:p>
            <a:pPr marL="228600" indent="-228600">
              <a:buAutoNum type="arabicPeriod"/>
            </a:pPr>
            <a:endParaRPr lang="en-US" sz="900" dirty="0">
              <a:solidFill>
                <a:schemeClr val="tx1"/>
              </a:solidFill>
            </a:endParaRPr>
          </a:p>
          <a:p>
            <a:pPr marL="228600" indent="-228600">
              <a:buAutoNum type="arabicPeriod"/>
            </a:pPr>
            <a:r>
              <a:rPr lang="en-US" sz="900" dirty="0">
                <a:solidFill>
                  <a:schemeClr val="tx1"/>
                </a:solidFill>
              </a:rPr>
              <a:t>We commit to truth, reconciliation and healing to address the inequity of outcomes for Indigenous learners. We address unconscious bias, systemic discrimination and marginalization to transform district culture.</a:t>
            </a:r>
          </a:p>
          <a:p>
            <a:pPr marL="228600" indent="-228600">
              <a:buAutoNum type="arabicPeriod"/>
            </a:pPr>
            <a:endParaRPr lang="en-US" sz="900" dirty="0">
              <a:solidFill>
                <a:schemeClr val="tx1"/>
              </a:solidFill>
            </a:endParaRPr>
          </a:p>
          <a:p>
            <a:pPr marL="228600" indent="-228600">
              <a:buAutoNum type="arabicPeriod"/>
            </a:pPr>
            <a:r>
              <a:rPr lang="en-US" sz="900" dirty="0">
                <a:solidFill>
                  <a:schemeClr val="tx1"/>
                </a:solidFill>
              </a:rPr>
              <a:t>We provide supports for the well-being of all learners.</a:t>
            </a:r>
          </a:p>
        </p:txBody>
      </p:sp>
      <p:pic>
        <p:nvPicPr>
          <p:cNvPr id="2" name="Picture 1">
            <a:extLst>
              <a:ext uri="{FF2B5EF4-FFF2-40B4-BE49-F238E27FC236}">
                <a16:creationId xmlns:a16="http://schemas.microsoft.com/office/drawing/2014/main" id="{87CA6F05-F247-0059-A0F2-27C4C2CE18C5}"/>
              </a:ext>
            </a:extLst>
          </p:cNvPr>
          <p:cNvPicPr>
            <a:picLocks noChangeAspect="1"/>
          </p:cNvPicPr>
          <p:nvPr/>
        </p:nvPicPr>
        <p:blipFill>
          <a:blip r:embed="rId3"/>
          <a:stretch>
            <a:fillRect/>
          </a:stretch>
        </p:blipFill>
        <p:spPr>
          <a:xfrm>
            <a:off x="855108" y="419130"/>
            <a:ext cx="902286" cy="835224"/>
          </a:xfrm>
          <a:prstGeom prst="rect">
            <a:avLst/>
          </a:prstGeom>
        </p:spPr>
      </p:pic>
    </p:spTree>
    <p:extLst>
      <p:ext uri="{BB962C8B-B14F-4D97-AF65-F5344CB8AC3E}">
        <p14:creationId xmlns:p14="http://schemas.microsoft.com/office/powerpoint/2010/main" val="3241491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6DE31E9-F4E8-4062-B716-C5E90C79CF53}"/>
              </a:ext>
            </a:extLst>
          </p:cNvPr>
          <p:cNvSpPr/>
          <p:nvPr/>
        </p:nvSpPr>
        <p:spPr>
          <a:xfrm>
            <a:off x="0" y="0"/>
            <a:ext cx="12192000" cy="419450"/>
          </a:xfrm>
          <a:prstGeom prst="rect">
            <a:avLst/>
          </a:prstGeom>
          <a:solidFill>
            <a:srgbClr val="E2B8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7" name="Picture 16">
            <a:extLst>
              <a:ext uri="{FF2B5EF4-FFF2-40B4-BE49-F238E27FC236}">
                <a16:creationId xmlns:a16="http://schemas.microsoft.com/office/drawing/2014/main" id="{2266FD59-5783-476E-A00B-1D1396E786D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875328" y="112573"/>
            <a:ext cx="333071" cy="229704"/>
          </a:xfrm>
          <a:prstGeom prst="rect">
            <a:avLst/>
          </a:prstGeom>
        </p:spPr>
      </p:pic>
      <p:sp>
        <p:nvSpPr>
          <p:cNvPr id="18" name="TextBox 17">
            <a:extLst>
              <a:ext uri="{FF2B5EF4-FFF2-40B4-BE49-F238E27FC236}">
                <a16:creationId xmlns:a16="http://schemas.microsoft.com/office/drawing/2014/main" id="{300263E7-4A56-4A0C-8A03-64A757B8C117}"/>
              </a:ext>
            </a:extLst>
          </p:cNvPr>
          <p:cNvSpPr txBox="1"/>
          <p:nvPr/>
        </p:nvSpPr>
        <p:spPr>
          <a:xfrm>
            <a:off x="5320252" y="30990"/>
            <a:ext cx="1551963" cy="369332"/>
          </a:xfrm>
          <a:prstGeom prst="rect">
            <a:avLst/>
          </a:prstGeom>
          <a:noFill/>
        </p:spPr>
        <p:txBody>
          <a:bodyPr wrap="square" rtlCol="0">
            <a:spAutoFit/>
          </a:bodyPr>
          <a:lstStyle/>
          <a:p>
            <a:r>
              <a:rPr lang="en-US" dirty="0">
                <a:solidFill>
                  <a:schemeClr val="bg1"/>
                </a:solidFill>
              </a:rPr>
              <a:t>TRANSITIONS</a:t>
            </a:r>
          </a:p>
        </p:txBody>
      </p:sp>
      <p:sp>
        <p:nvSpPr>
          <p:cNvPr id="9" name="Rectangle 8">
            <a:extLst>
              <a:ext uri="{FF2B5EF4-FFF2-40B4-BE49-F238E27FC236}">
                <a16:creationId xmlns:a16="http://schemas.microsoft.com/office/drawing/2014/main" id="{4E268AD7-4336-4959-A3D9-40D98B334448}"/>
              </a:ext>
            </a:extLst>
          </p:cNvPr>
          <p:cNvSpPr/>
          <p:nvPr/>
        </p:nvSpPr>
        <p:spPr>
          <a:xfrm>
            <a:off x="855108" y="1313049"/>
            <a:ext cx="11049000" cy="763093"/>
          </a:xfrm>
          <a:prstGeom prst="rect">
            <a:avLst/>
          </a:prstGeom>
          <a:solidFill>
            <a:schemeClr val="tx1">
              <a:alpha val="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dirty="0">
                <a:solidFill>
                  <a:schemeClr val="tx1"/>
                </a:solidFill>
              </a:rPr>
              <a:t>Goal</a:t>
            </a:r>
          </a:p>
          <a:p>
            <a:r>
              <a:rPr lang="en-US" sz="1000" dirty="0">
                <a:solidFill>
                  <a:schemeClr val="tx1"/>
                </a:solidFill>
              </a:rPr>
              <a:t>Students experience pivotal transition points throughout their education, from pre-K to Kindergarten, from grade to grade, school to school, and from school to post-secondary or work situations. We acknowledge our responsibility to support all learners, so they successfully complete their education (pre-K through to Grade 12) with a sense of dignity and purpose, and opportunities to meet their goals.</a:t>
            </a:r>
          </a:p>
        </p:txBody>
      </p:sp>
      <p:sp>
        <p:nvSpPr>
          <p:cNvPr id="12" name="Rectangle 11">
            <a:extLst>
              <a:ext uri="{FF2B5EF4-FFF2-40B4-BE49-F238E27FC236}">
                <a16:creationId xmlns:a16="http://schemas.microsoft.com/office/drawing/2014/main" id="{B39E1668-A31D-48E9-AAE2-2EFCEC1E3ED8}"/>
              </a:ext>
            </a:extLst>
          </p:cNvPr>
          <p:cNvSpPr/>
          <p:nvPr/>
        </p:nvSpPr>
        <p:spPr>
          <a:xfrm>
            <a:off x="838045" y="5128962"/>
            <a:ext cx="2074048" cy="161646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600" b="1" dirty="0">
                <a:solidFill>
                  <a:schemeClr val="tx1"/>
                </a:solidFill>
              </a:rPr>
              <a:t>District Measures</a:t>
            </a:r>
            <a:endParaRPr lang="en-US" sz="1100" dirty="0">
              <a:solidFill>
                <a:schemeClr val="tx1"/>
              </a:solidFill>
            </a:endParaRPr>
          </a:p>
          <a:p>
            <a:pPr marL="171450" indent="-171450">
              <a:buFont typeface="Arial" panose="020B0604020202020204" pitchFamily="34" charset="0"/>
              <a:buChar char="•"/>
            </a:pPr>
            <a:r>
              <a:rPr lang="en-US" sz="1100" dirty="0">
                <a:solidFill>
                  <a:schemeClr val="tx1"/>
                </a:solidFill>
              </a:rPr>
              <a:t>Grade to Grade Transition Data</a:t>
            </a:r>
          </a:p>
          <a:p>
            <a:pPr marL="171450" indent="-171450">
              <a:buFont typeface="Arial" panose="020B0604020202020204" pitchFamily="34" charset="0"/>
              <a:buChar char="•"/>
            </a:pPr>
            <a:r>
              <a:rPr lang="en-US" sz="1100" dirty="0">
                <a:solidFill>
                  <a:schemeClr val="tx1"/>
                </a:solidFill>
              </a:rPr>
              <a:t>5 and 6 Year Completion Rates (Graduation)</a:t>
            </a:r>
          </a:p>
          <a:p>
            <a:pPr marL="171450" indent="-171450">
              <a:buFont typeface="Arial" panose="020B0604020202020204" pitchFamily="34" charset="0"/>
              <a:buChar char="•"/>
            </a:pPr>
            <a:r>
              <a:rPr lang="en-US" sz="1100" dirty="0">
                <a:solidFill>
                  <a:schemeClr val="tx1"/>
                </a:solidFill>
              </a:rPr>
              <a:t>Post-Secondary Transition Rates</a:t>
            </a:r>
          </a:p>
          <a:p>
            <a:pPr marL="171450" indent="-171450">
              <a:buFont typeface="Arial" panose="020B0604020202020204" pitchFamily="34" charset="0"/>
              <a:buChar char="•"/>
            </a:pPr>
            <a:r>
              <a:rPr lang="en-US" sz="1100" dirty="0">
                <a:solidFill>
                  <a:schemeClr val="tx1"/>
                </a:solidFill>
              </a:rPr>
              <a:t>Attendance Rates</a:t>
            </a:r>
          </a:p>
        </p:txBody>
      </p:sp>
      <p:sp>
        <p:nvSpPr>
          <p:cNvPr id="23" name="Rectangle 22">
            <a:extLst>
              <a:ext uri="{FF2B5EF4-FFF2-40B4-BE49-F238E27FC236}">
                <a16:creationId xmlns:a16="http://schemas.microsoft.com/office/drawing/2014/main" id="{60916F76-1705-4249-BE3F-1F076B31C9CD}"/>
              </a:ext>
            </a:extLst>
          </p:cNvPr>
          <p:cNvSpPr/>
          <p:nvPr/>
        </p:nvSpPr>
        <p:spPr>
          <a:xfrm>
            <a:off x="2972680" y="2194182"/>
            <a:ext cx="6925733" cy="4551245"/>
          </a:xfrm>
          <a:prstGeom prst="rect">
            <a:avLst/>
          </a:prstGeom>
          <a:solidFill>
            <a:srgbClr val="E2B833">
              <a:alpha val="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600" b="1" u="sng" dirty="0">
                <a:solidFill>
                  <a:srgbClr val="E2B833"/>
                </a:solidFill>
              </a:rPr>
              <a:t>School Actions</a:t>
            </a:r>
          </a:p>
          <a:p>
            <a:r>
              <a:rPr lang="en-US" sz="1100" dirty="0">
                <a:solidFill>
                  <a:schemeClr val="tx1"/>
                </a:solidFill>
              </a:rPr>
              <a:t>1.Grade 5 School Tours</a:t>
            </a:r>
          </a:p>
          <a:p>
            <a:r>
              <a:rPr lang="en-US" sz="1100" dirty="0">
                <a:solidFill>
                  <a:schemeClr val="tx1"/>
                </a:solidFill>
              </a:rPr>
              <a:t>2. New Student videos introducing staff and life at VMS</a:t>
            </a:r>
          </a:p>
          <a:p>
            <a:r>
              <a:rPr lang="en-US" sz="1100" dirty="0">
                <a:solidFill>
                  <a:schemeClr val="tx1"/>
                </a:solidFill>
              </a:rPr>
              <a:t>3. Grade 5 Class Visits with Grade 6 Classes – virtual </a:t>
            </a:r>
          </a:p>
          <a:p>
            <a:r>
              <a:rPr lang="en-US" sz="1100" dirty="0">
                <a:solidFill>
                  <a:schemeClr val="tx1"/>
                </a:solidFill>
              </a:rPr>
              <a:t>4. WEB Days for incoming Grade 6’s in the summer</a:t>
            </a:r>
          </a:p>
          <a:p>
            <a:r>
              <a:rPr lang="en-US" sz="1100" dirty="0">
                <a:solidFill>
                  <a:schemeClr val="tx1"/>
                </a:solidFill>
              </a:rPr>
              <a:t>5. LFI: Flipgrid for Myles (6-7 Transition) </a:t>
            </a:r>
          </a:p>
          <a:p>
            <a:r>
              <a:rPr lang="en-US" sz="1100" dirty="0">
                <a:solidFill>
                  <a:schemeClr val="tx1"/>
                </a:solidFill>
              </a:rPr>
              <a:t>6. WEB Support throughout the year for students </a:t>
            </a:r>
          </a:p>
          <a:p>
            <a:r>
              <a:rPr lang="en-US" sz="1100" dirty="0">
                <a:solidFill>
                  <a:schemeClr val="tx1"/>
                </a:solidFill>
              </a:rPr>
              <a:t>7. All data about the student is stored in Paradigm- IEP reports, assessments, SNAP, ACT, attendance, - year to year to ensure a fulsome perspective of student data is collected </a:t>
            </a:r>
          </a:p>
          <a:p>
            <a:endParaRPr lang="en-US" sz="1100" dirty="0">
              <a:solidFill>
                <a:schemeClr val="tx1"/>
              </a:solidFill>
            </a:endParaRPr>
          </a:p>
          <a:p>
            <a:endParaRPr lang="en-US" sz="1100" dirty="0">
              <a:solidFill>
                <a:schemeClr val="tx1"/>
              </a:solidFill>
            </a:endParaRPr>
          </a:p>
          <a:p>
            <a:endParaRPr lang="en-US" sz="1100" u="sng" dirty="0">
              <a:solidFill>
                <a:schemeClr val="tx1"/>
              </a:solidFill>
            </a:endParaRPr>
          </a:p>
          <a:p>
            <a:r>
              <a:rPr lang="en-US" sz="1100" b="1" u="sng" dirty="0">
                <a:solidFill>
                  <a:schemeClr val="tx1"/>
                </a:solidFill>
              </a:rPr>
              <a:t>Actionable Items:</a:t>
            </a:r>
          </a:p>
          <a:p>
            <a:r>
              <a:rPr lang="en-US" sz="1100" i="1" dirty="0">
                <a:solidFill>
                  <a:schemeClr val="tx1"/>
                </a:solidFill>
              </a:rPr>
              <a:t>1.Working with our Family of Schools to identify and support at risk families across grades and schools to ensure that there is a streamlining of support and resources to support the families and students across the schools and grades </a:t>
            </a:r>
          </a:p>
          <a:p>
            <a:r>
              <a:rPr lang="en-US" sz="1100" i="1" dirty="0">
                <a:solidFill>
                  <a:schemeClr val="tx1"/>
                </a:solidFill>
              </a:rPr>
              <a:t>2. Staff team building to allow better relationships</a:t>
            </a:r>
          </a:p>
          <a:p>
            <a:r>
              <a:rPr lang="en-US" sz="1100" i="1" dirty="0">
                <a:solidFill>
                  <a:schemeClr val="tx1"/>
                </a:solidFill>
              </a:rPr>
              <a:t>3. Capstone Project that teachers guide students through </a:t>
            </a:r>
          </a:p>
          <a:p>
            <a:r>
              <a:rPr lang="en-US" sz="1100" i="1" dirty="0">
                <a:solidFill>
                  <a:schemeClr val="tx1"/>
                </a:solidFill>
              </a:rPr>
              <a:t>4. Showcase Day that allows students to showcase their talents and skills</a:t>
            </a:r>
          </a:p>
          <a:p>
            <a:endParaRPr lang="en-US" sz="1100" dirty="0">
              <a:solidFill>
                <a:schemeClr val="tx1"/>
              </a:solidFill>
            </a:endParaRPr>
          </a:p>
        </p:txBody>
      </p:sp>
      <p:sp>
        <p:nvSpPr>
          <p:cNvPr id="24" name="Rectangle 23">
            <a:extLst>
              <a:ext uri="{FF2B5EF4-FFF2-40B4-BE49-F238E27FC236}">
                <a16:creationId xmlns:a16="http://schemas.microsoft.com/office/drawing/2014/main" id="{BE15593D-9A5C-4E00-822D-5BB3DFB950CB}"/>
              </a:ext>
            </a:extLst>
          </p:cNvPr>
          <p:cNvSpPr/>
          <p:nvPr/>
        </p:nvSpPr>
        <p:spPr>
          <a:xfrm>
            <a:off x="9959000" y="2194182"/>
            <a:ext cx="1909894" cy="4551245"/>
          </a:xfrm>
          <a:prstGeom prst="rect">
            <a:avLst/>
          </a:prstGeom>
          <a:solidFill>
            <a:srgbClr val="E2B833">
              <a:alpha val="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dirty="0">
                <a:solidFill>
                  <a:srgbClr val="E2B833"/>
                </a:solidFill>
              </a:rPr>
              <a:t>School Measures</a:t>
            </a:r>
          </a:p>
          <a:p>
            <a:endParaRPr lang="en-US" sz="1400" b="1" dirty="0">
              <a:solidFill>
                <a:srgbClr val="E2B833"/>
              </a:solidFill>
            </a:endParaRPr>
          </a:p>
          <a:p>
            <a:r>
              <a:rPr lang="en-US" sz="1400" b="1" dirty="0">
                <a:solidFill>
                  <a:srgbClr val="E2B833"/>
                </a:solidFill>
              </a:rPr>
              <a:t>Paradigm Data: </a:t>
            </a:r>
            <a:r>
              <a:rPr lang="en-US" sz="1200" dirty="0">
                <a:solidFill>
                  <a:srgbClr val="E2B833"/>
                </a:solidFill>
              </a:rPr>
              <a:t>compilation of all data for student including transition notes from elementary, middle and high school </a:t>
            </a:r>
          </a:p>
          <a:p>
            <a:endParaRPr lang="en-US" sz="1200" dirty="0">
              <a:solidFill>
                <a:srgbClr val="E2B833"/>
              </a:solidFill>
            </a:endParaRPr>
          </a:p>
          <a:p>
            <a:r>
              <a:rPr lang="en-US" sz="1400" b="1" dirty="0">
                <a:solidFill>
                  <a:srgbClr val="E2B833"/>
                </a:solidFill>
              </a:rPr>
              <a:t>Elementary Transition Meetings</a:t>
            </a:r>
            <a:r>
              <a:rPr lang="en-US" sz="1200" b="1" dirty="0">
                <a:solidFill>
                  <a:srgbClr val="E2B833"/>
                </a:solidFill>
              </a:rPr>
              <a:t>:  </a:t>
            </a:r>
            <a:r>
              <a:rPr lang="en-US" sz="1200" dirty="0">
                <a:solidFill>
                  <a:srgbClr val="E2B833"/>
                </a:solidFill>
              </a:rPr>
              <a:t>each year for incoming Grade 6’s – academic/social emotional information </a:t>
            </a:r>
          </a:p>
          <a:p>
            <a:endParaRPr lang="en-US" sz="1200" dirty="0">
              <a:solidFill>
                <a:srgbClr val="E2B833"/>
              </a:solidFill>
            </a:endParaRPr>
          </a:p>
          <a:p>
            <a:r>
              <a:rPr lang="en-US" sz="1400" b="1" dirty="0">
                <a:solidFill>
                  <a:srgbClr val="E2B833"/>
                </a:solidFill>
              </a:rPr>
              <a:t>High School Transition Information: </a:t>
            </a:r>
            <a:r>
              <a:rPr lang="en-US" sz="1200" dirty="0">
                <a:solidFill>
                  <a:srgbClr val="E2B833"/>
                </a:solidFill>
              </a:rPr>
              <a:t>information passed to high school – academic/social emotional </a:t>
            </a:r>
          </a:p>
          <a:p>
            <a:endParaRPr lang="en-US" sz="1200" dirty="0">
              <a:solidFill>
                <a:srgbClr val="E2B833"/>
              </a:solidFill>
            </a:endParaRPr>
          </a:p>
          <a:p>
            <a:endParaRPr lang="en-US" sz="1200" dirty="0">
              <a:solidFill>
                <a:srgbClr val="E2B833"/>
              </a:solidFill>
            </a:endParaRPr>
          </a:p>
          <a:p>
            <a:endParaRPr lang="en-US" sz="1600" b="1" dirty="0">
              <a:solidFill>
                <a:srgbClr val="E2B833"/>
              </a:solidFill>
            </a:endParaRPr>
          </a:p>
        </p:txBody>
      </p:sp>
      <p:sp>
        <p:nvSpPr>
          <p:cNvPr id="10" name="Rectangle 9">
            <a:extLst>
              <a:ext uri="{FF2B5EF4-FFF2-40B4-BE49-F238E27FC236}">
                <a16:creationId xmlns:a16="http://schemas.microsoft.com/office/drawing/2014/main" id="{182CB4DE-8A34-48AB-9D09-C87A971C5C23}"/>
              </a:ext>
            </a:extLst>
          </p:cNvPr>
          <p:cNvSpPr/>
          <p:nvPr/>
        </p:nvSpPr>
        <p:spPr>
          <a:xfrm>
            <a:off x="838045" y="2194182"/>
            <a:ext cx="2074048" cy="286722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28600" indent="-228600">
              <a:buAutoNum type="arabicPeriod"/>
            </a:pPr>
            <a:r>
              <a:rPr lang="en-US" sz="900" dirty="0">
                <a:solidFill>
                  <a:schemeClr val="tx1"/>
                </a:solidFill>
              </a:rPr>
              <a:t>We target early years learning to ensure students are well supported during their transition to Kindergarten, throughout their elementary years and to middle school.</a:t>
            </a:r>
          </a:p>
          <a:p>
            <a:pPr marL="228600" indent="-228600">
              <a:buAutoNum type="arabicPeriod"/>
            </a:pPr>
            <a:endParaRPr lang="en-US" sz="900" dirty="0">
              <a:solidFill>
                <a:schemeClr val="tx1"/>
              </a:solidFill>
            </a:endParaRPr>
          </a:p>
          <a:p>
            <a:pPr marL="228600" indent="-228600">
              <a:buAutoNum type="arabicPeriod"/>
            </a:pPr>
            <a:r>
              <a:rPr lang="en-US" sz="900" dirty="0">
                <a:solidFill>
                  <a:schemeClr val="tx1"/>
                </a:solidFill>
              </a:rPr>
              <a:t>We utilize developmentally appropriate practices through the Middle Years Pillars (Advisory, Teaming, Collaboration, Exploratory) to foster growth through the adolescent years.</a:t>
            </a:r>
          </a:p>
          <a:p>
            <a:pPr marL="228600" indent="-228600">
              <a:buAutoNum type="arabicPeriod"/>
            </a:pPr>
            <a:endParaRPr lang="en-US" sz="900" dirty="0">
              <a:solidFill>
                <a:schemeClr val="tx1"/>
              </a:solidFill>
            </a:endParaRPr>
          </a:p>
          <a:p>
            <a:pPr marL="228600" indent="-228600">
              <a:buAutoNum type="arabicPeriod"/>
            </a:pPr>
            <a:r>
              <a:rPr lang="en-US" sz="900" dirty="0">
                <a:solidFill>
                  <a:schemeClr val="tx1"/>
                </a:solidFill>
              </a:rPr>
              <a:t>We ensure students find meaningful pathways, throughout secondary school and beyond graduation, including post-secondary, apprenticeship, college and workplace.</a:t>
            </a:r>
          </a:p>
        </p:txBody>
      </p:sp>
      <p:pic>
        <p:nvPicPr>
          <p:cNvPr id="2" name="Picture 1">
            <a:extLst>
              <a:ext uri="{FF2B5EF4-FFF2-40B4-BE49-F238E27FC236}">
                <a16:creationId xmlns:a16="http://schemas.microsoft.com/office/drawing/2014/main" id="{931C2696-7860-3052-6601-62E27A1E948B}"/>
              </a:ext>
            </a:extLst>
          </p:cNvPr>
          <p:cNvPicPr>
            <a:picLocks noChangeAspect="1"/>
          </p:cNvPicPr>
          <p:nvPr/>
        </p:nvPicPr>
        <p:blipFill>
          <a:blip r:embed="rId3"/>
          <a:stretch>
            <a:fillRect/>
          </a:stretch>
        </p:blipFill>
        <p:spPr>
          <a:xfrm>
            <a:off x="855108" y="444048"/>
            <a:ext cx="902286" cy="835224"/>
          </a:xfrm>
          <a:prstGeom prst="rect">
            <a:avLst/>
          </a:prstGeom>
        </p:spPr>
      </p:pic>
    </p:spTree>
    <p:extLst>
      <p:ext uri="{BB962C8B-B14F-4D97-AF65-F5344CB8AC3E}">
        <p14:creationId xmlns:p14="http://schemas.microsoft.com/office/powerpoint/2010/main" val="33581771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166602F588D5E4FB293AB468F375897" ma:contentTypeVersion="2" ma:contentTypeDescription="Create a new document." ma:contentTypeScope="" ma:versionID="d10e9c9d9e0124c460de710729df5fef">
  <xsd:schema xmlns:xsd="http://www.w3.org/2001/XMLSchema" xmlns:xs="http://www.w3.org/2001/XMLSchema" xmlns:p="http://schemas.microsoft.com/office/2006/metadata/properties" xmlns:ns2="a3350af9-3c56-4c12-8c8c-8b84577a2da6" targetNamespace="http://schemas.microsoft.com/office/2006/metadata/properties" ma:root="true" ma:fieldsID="c4cdf11ff772f32b320c15ab8f71ccb3" ns2:_="">
    <xsd:import namespace="a3350af9-3c56-4c12-8c8c-8b84577a2da6"/>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350af9-3c56-4c12-8c8c-8b84577a2da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a3350af9-3c56-4c12-8c8c-8b84577a2da6">
      <UserInfo>
        <DisplayName>Paul Allanson</DisplayName>
        <AccountId>219</AccountId>
        <AccountType/>
      </UserInfo>
    </SharedWithUsers>
  </documentManagement>
</p:properties>
</file>

<file path=customXml/itemProps1.xml><?xml version="1.0" encoding="utf-8"?>
<ds:datastoreItem xmlns:ds="http://schemas.openxmlformats.org/officeDocument/2006/customXml" ds:itemID="{616C24F7-275B-446D-9188-6735284E5863}">
  <ds:schemaRefs>
    <ds:schemaRef ds:uri="http://schemas.microsoft.com/sharepoint/v3/contenttype/forms"/>
  </ds:schemaRefs>
</ds:datastoreItem>
</file>

<file path=customXml/itemProps2.xml><?xml version="1.0" encoding="utf-8"?>
<ds:datastoreItem xmlns:ds="http://schemas.openxmlformats.org/officeDocument/2006/customXml" ds:itemID="{9E7C34A2-6321-4066-BCFA-5A7B3BF7E8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3350af9-3c56-4c12-8c8c-8b84577a2da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736B8E3-2336-4673-95B9-F8ECFEC4D745}">
  <ds:schemaRefs>
    <ds:schemaRef ds:uri="http://purl.org/dc/dcmitype/"/>
    <ds:schemaRef ds:uri="http://schemas.microsoft.com/office/2006/metadata/properties"/>
    <ds:schemaRef ds:uri="http://www.w3.org/XML/1998/namespace"/>
    <ds:schemaRef ds:uri="http://schemas.microsoft.com/office/2006/documentManagement/types"/>
    <ds:schemaRef ds:uri="a3350af9-3c56-4c12-8c8c-8b84577a2da6"/>
    <ds:schemaRef ds:uri="http://purl.org/dc/terms/"/>
    <ds:schemaRef ds:uri="http://schemas.microsoft.com/office/infopath/2007/PartnerControls"/>
    <ds:schemaRef ds:uri="http://schemas.openxmlformats.org/package/2006/metadata/core-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30210</TotalTime>
  <Words>2214</Words>
  <Application>Microsoft Office PowerPoint</Application>
  <PresentationFormat>Widescreen</PresentationFormat>
  <Paragraphs>235</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Pamela Rubio</dc:creator>
  <cp:keywords/>
  <dc:description/>
  <cp:lastModifiedBy>Erin McLeod</cp:lastModifiedBy>
  <cp:revision>40</cp:revision>
  <dcterms:created xsi:type="dcterms:W3CDTF">2021-06-07T17:31:30Z</dcterms:created>
  <dcterms:modified xsi:type="dcterms:W3CDTF">2022-09-13T19:00:33Z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0x010100F166602F588D5E4FB293AB468F375897</vt:lpwstr>
  </property>
</Properties>
</file>